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99" r:id="rId22"/>
    <p:sldId id="276" r:id="rId23"/>
    <p:sldId id="277" r:id="rId24"/>
    <p:sldId id="278" r:id="rId25"/>
    <p:sldId id="279" r:id="rId26"/>
    <p:sldId id="280" r:id="rId27"/>
    <p:sldId id="281" r:id="rId28"/>
    <p:sldId id="282" r:id="rId29"/>
    <p:sldId id="300"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056" autoAdjust="0"/>
  </p:normalViewPr>
  <p:slideViewPr>
    <p:cSldViewPr>
      <p:cViewPr varScale="1">
        <p:scale>
          <a:sx n="72" d="100"/>
          <a:sy n="72" d="100"/>
        </p:scale>
        <p:origin x="1008"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A06E6842-F9D8-427A-B947-563BA7D5AB00}" type="datetimeFigureOut">
              <a:rPr lang="en-US" smtClean="0"/>
              <a:t>2/15/2023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1271893D-86A2-4505-8DF4-6DFC477A66D2}" type="slidenum">
              <a:rPr lang="en-US" smtClean="0"/>
              <a:t>‹#›</a:t>
            </a:fld>
            <a:endParaRPr lang="en-US"/>
          </a:p>
        </p:txBody>
      </p:sp>
    </p:spTree>
    <p:extLst>
      <p:ext uri="{BB962C8B-B14F-4D97-AF65-F5344CB8AC3E}">
        <p14:creationId xmlns:p14="http://schemas.microsoft.com/office/powerpoint/2010/main" val="1003864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pid</a:t>
            </a:r>
            <a:r>
              <a:rPr lang="en-US" dirty="0"/>
              <a:t> = process ID</a:t>
            </a:r>
          </a:p>
          <a:p>
            <a:pPr marL="171450" indent="-171450">
              <a:buFont typeface="Arial" panose="020B0604020202020204" pitchFamily="34" charset="0"/>
              <a:buChar char="•"/>
            </a:pPr>
            <a:r>
              <a:rPr lang="en-US" dirty="0"/>
              <a:t>Effective user id can change temporarily to allow privileged access to resources</a:t>
            </a:r>
          </a:p>
          <a:p>
            <a:pPr marL="171450" indent="-171450">
              <a:buFont typeface="Arial" panose="020B0604020202020204" pitchFamily="34" charset="0"/>
              <a:buChar char="•"/>
            </a:pPr>
            <a:r>
              <a:rPr lang="en-US" dirty="0"/>
              <a:t>If processes could not get temporary privileged access, most programs would be useless</a:t>
            </a:r>
          </a:p>
          <a:p>
            <a:pPr marL="171450" indent="-171450">
              <a:buFont typeface="Arial" panose="020B0604020202020204" pitchFamily="34" charset="0"/>
              <a:buChar char="•"/>
            </a:pPr>
            <a:r>
              <a:rPr lang="en-US" dirty="0"/>
              <a:t>For privileged (set-</a:t>
            </a:r>
            <a:r>
              <a:rPr lang="en-US" dirty="0" err="1"/>
              <a:t>uid</a:t>
            </a:r>
            <a:r>
              <a:rPr lang="en-US" dirty="0"/>
              <a:t> program executable) you will see for example </a:t>
            </a:r>
            <a:r>
              <a:rPr lang="en-US" dirty="0" err="1"/>
              <a:t>rws</a:t>
            </a:r>
            <a:r>
              <a:rPr lang="en-US" dirty="0"/>
              <a:t> instead of </a:t>
            </a:r>
            <a:r>
              <a:rPr lang="en-US" dirty="0" err="1"/>
              <a:t>rwx</a:t>
            </a:r>
            <a:r>
              <a:rPr lang="en-US" dirty="0"/>
              <a:t>, where s means privileged and execution privileges.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271893D-86A2-4505-8DF4-6DFC477A66D2}" type="slidenum">
              <a:rPr lang="en-US" smtClean="0"/>
              <a:t>10</a:t>
            </a:fld>
            <a:endParaRPr lang="en-US"/>
          </a:p>
        </p:txBody>
      </p:sp>
    </p:spTree>
    <p:extLst>
      <p:ext uri="{BB962C8B-B14F-4D97-AF65-F5344CB8AC3E}">
        <p14:creationId xmlns:p14="http://schemas.microsoft.com/office/powerpoint/2010/main" val="23236338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271893D-86A2-4505-8DF4-6DFC477A66D2}" type="slidenum">
              <a:rPr lang="en-US" smtClean="0"/>
              <a:t>29</a:t>
            </a:fld>
            <a:endParaRPr lang="en-US"/>
          </a:p>
        </p:txBody>
      </p:sp>
    </p:spTree>
    <p:extLst>
      <p:ext uri="{BB962C8B-B14F-4D97-AF65-F5344CB8AC3E}">
        <p14:creationId xmlns:p14="http://schemas.microsoft.com/office/powerpoint/2010/main" val="3669523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271893D-86A2-4505-8DF4-6DFC477A66D2}" type="slidenum">
              <a:rPr lang="en-US" smtClean="0"/>
              <a:t>31</a:t>
            </a:fld>
            <a:endParaRPr lang="en-US"/>
          </a:p>
        </p:txBody>
      </p:sp>
    </p:spTree>
    <p:extLst>
      <p:ext uri="{BB962C8B-B14F-4D97-AF65-F5344CB8AC3E}">
        <p14:creationId xmlns:p14="http://schemas.microsoft.com/office/powerpoint/2010/main" val="29344813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Above is a set UID program owned by ROOT</a:t>
            </a:r>
          </a:p>
          <a:p>
            <a:pPr marL="171450" indent="-171450">
              <a:buFont typeface="Arial" panose="020B0604020202020204" pitchFamily="34" charset="0"/>
              <a:buChar char="•"/>
            </a:pPr>
            <a:r>
              <a:rPr lang="en-US" dirty="0" err="1"/>
              <a:t>fd</a:t>
            </a:r>
            <a:r>
              <a:rPr lang="en-US" dirty="0"/>
              <a:t> = file descriptor (number used and stored in </a:t>
            </a:r>
            <a:r>
              <a:rPr lang="en-US" dirty="0" err="1"/>
              <a:t>fd</a:t>
            </a:r>
            <a:r>
              <a:rPr lang="en-US" dirty="0"/>
              <a:t> table to keep track of that file stream)</a:t>
            </a:r>
          </a:p>
          <a:p>
            <a:pPr marL="171450" indent="-171450">
              <a:buFont typeface="Arial" panose="020B0604020202020204" pitchFamily="34" charset="0"/>
              <a:buChar char="•"/>
            </a:pPr>
            <a:r>
              <a:rPr lang="en-US" dirty="0" err="1"/>
              <a:t>Setuid</a:t>
            </a:r>
            <a:r>
              <a:rPr lang="en-US" dirty="0"/>
              <a:t>() program by default will set both the RUID and EUID = the parameter passed to it.</a:t>
            </a:r>
          </a:p>
          <a:p>
            <a:pPr marL="171450" indent="-171450">
              <a:buFont typeface="Arial" panose="020B0604020202020204" pitchFamily="34" charset="0"/>
              <a:buChar char="•"/>
            </a:pPr>
            <a:r>
              <a:rPr lang="en-US" dirty="0" err="1"/>
              <a:t>Execve</a:t>
            </a:r>
            <a:r>
              <a:rPr lang="en-US" dirty="0"/>
              <a:t> will execute whatever program is passed to it</a:t>
            </a:r>
          </a:p>
          <a:p>
            <a:pPr marL="628650" lvl="1" indent="-171450">
              <a:buFont typeface="Arial" panose="020B0604020202020204" pitchFamily="34" charset="0"/>
              <a:buChar char="•"/>
            </a:pPr>
            <a:r>
              <a:rPr lang="en-US" dirty="0"/>
              <a:t>Remember </a:t>
            </a:r>
            <a:r>
              <a:rPr lang="en-US" dirty="0" err="1"/>
              <a:t>execve</a:t>
            </a:r>
            <a:r>
              <a:rPr lang="en-US" dirty="0"/>
              <a:t> program from CIS-450 OS how it can be used to invoke another process.</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271893D-86A2-4505-8DF4-6DFC477A66D2}" type="slidenum">
              <a:rPr lang="en-US" smtClean="0"/>
              <a:t>32</a:t>
            </a:fld>
            <a:endParaRPr lang="en-US"/>
          </a:p>
        </p:txBody>
      </p:sp>
    </p:spTree>
    <p:extLst>
      <p:ext uri="{BB962C8B-B14F-4D97-AF65-F5344CB8AC3E}">
        <p14:creationId xmlns:p14="http://schemas.microsoft.com/office/powerpoint/2010/main" val="162411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Remember with </a:t>
            </a:r>
            <a:r>
              <a:rPr lang="en-US" b="1" dirty="0"/>
              <a:t>&gt;</a:t>
            </a:r>
            <a:r>
              <a:rPr lang="en-US" b="0" dirty="0"/>
              <a:t>, it will redirect output to start of the file you redirect to (or create file if it does not exist); the </a:t>
            </a:r>
            <a:r>
              <a:rPr lang="en-US" b="1" dirty="0"/>
              <a:t>&gt;&gt; </a:t>
            </a:r>
            <a:r>
              <a:rPr lang="en-US" b="0" dirty="0"/>
              <a:t>redirect operator will APPEND the redirected output to end of a file.</a:t>
            </a:r>
          </a:p>
          <a:p>
            <a:pPr marL="171450" indent="-171450">
              <a:buFont typeface="Arial" panose="020B0604020202020204" pitchFamily="34" charset="0"/>
              <a:buChar char="•"/>
            </a:pPr>
            <a:r>
              <a:rPr lang="en-US" dirty="0"/>
              <a:t>&gt;&amp;3 is sending (redirecting) output to reference (file descriptor) &amp;3.</a:t>
            </a:r>
          </a:p>
          <a:p>
            <a:pPr marL="171450" indent="-171450">
              <a:buFont typeface="Arial" panose="020B0604020202020204" pitchFamily="34" charset="0"/>
              <a:buChar char="•"/>
            </a:pPr>
            <a:r>
              <a:rPr lang="en-US" dirty="0"/>
              <a:t>Note, </a:t>
            </a:r>
            <a:r>
              <a:rPr lang="en-US" dirty="0" err="1"/>
              <a:t>fd</a:t>
            </a:r>
            <a:r>
              <a:rPr lang="en-US" dirty="0"/>
              <a:t> was opened in append mode (see previous slide), so when you used &gt;&amp;3, it appended </a:t>
            </a:r>
            <a:r>
              <a:rPr lang="en-US" dirty="0" err="1"/>
              <a:t>cccccccc</a:t>
            </a:r>
            <a:r>
              <a:rPr lang="en-US" dirty="0"/>
              <a:t>…. To the zzz file.</a:t>
            </a:r>
          </a:p>
          <a:p>
            <a:pPr marL="171450" indent="-171450">
              <a:buFont typeface="Arial" panose="020B0604020202020204" pitchFamily="34" charset="0"/>
              <a:buChar char="•"/>
            </a:pPr>
            <a:r>
              <a:rPr lang="en-US" dirty="0"/>
              <a:t>How to fix above problem: don’t forget to close files! (see last slide, file was never closed!)</a:t>
            </a:r>
          </a:p>
          <a:p>
            <a:pPr marL="628650" lvl="1" indent="-171450">
              <a:buFont typeface="Arial" panose="020B0604020202020204" pitchFamily="34" charset="0"/>
              <a:buChar char="•"/>
            </a:pPr>
            <a:r>
              <a:rPr lang="en-US" dirty="0"/>
              <a:t>OS will garbage collect often and close file eventually, but now we have a RACE CONDITION where another executable will try to write to file before OS cleans it up and closes it.</a:t>
            </a:r>
          </a:p>
        </p:txBody>
      </p:sp>
      <p:sp>
        <p:nvSpPr>
          <p:cNvPr id="4" name="Slide Number Placeholder 3"/>
          <p:cNvSpPr>
            <a:spLocks noGrp="1"/>
          </p:cNvSpPr>
          <p:nvPr>
            <p:ph type="sldNum" sz="quarter" idx="5"/>
          </p:nvPr>
        </p:nvSpPr>
        <p:spPr/>
        <p:txBody>
          <a:bodyPr/>
          <a:lstStyle/>
          <a:p>
            <a:fld id="{1271893D-86A2-4505-8DF4-6DFC477A66D2}" type="slidenum">
              <a:rPr lang="en-US" smtClean="0"/>
              <a:t>33</a:t>
            </a:fld>
            <a:endParaRPr lang="en-US"/>
          </a:p>
        </p:txBody>
      </p:sp>
    </p:spTree>
    <p:extLst>
      <p:ext uri="{BB962C8B-B14F-4D97-AF65-F5344CB8AC3E}">
        <p14:creationId xmlns:p14="http://schemas.microsoft.com/office/powerpoint/2010/main" val="1766995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Idea is that you want to call other programs from your program (libraries, other processes…etc.), so you do not have to reinvent the wheel and take advantage of value added from other programs.</a:t>
            </a:r>
          </a:p>
          <a:p>
            <a:pPr marL="171450" indent="-171450">
              <a:buFont typeface="Arial" panose="020B0604020202020204" pitchFamily="34" charset="0"/>
              <a:buChar char="•"/>
            </a:pPr>
            <a:r>
              <a:rPr lang="en-US" dirty="0"/>
              <a:t>Problem: need to be careful with </a:t>
            </a:r>
            <a:r>
              <a:rPr lang="en-US" dirty="0" err="1"/>
              <a:t>setUID</a:t>
            </a:r>
            <a:r>
              <a:rPr lang="en-US" dirty="0"/>
              <a:t> programs that you call in your program.</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271893D-86A2-4505-8DF4-6DFC477A66D2}" type="slidenum">
              <a:rPr lang="en-US" smtClean="0"/>
              <a:t>35</a:t>
            </a:fld>
            <a:endParaRPr lang="en-US"/>
          </a:p>
        </p:txBody>
      </p:sp>
    </p:spTree>
    <p:extLst>
      <p:ext uri="{BB962C8B-B14F-4D97-AF65-F5344CB8AC3E}">
        <p14:creationId xmlns:p14="http://schemas.microsoft.com/office/powerpoint/2010/main" val="2359037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Remember </a:t>
            </a:r>
            <a:r>
              <a:rPr lang="en-US" dirty="0" err="1"/>
              <a:t>argc</a:t>
            </a:r>
            <a:r>
              <a:rPr lang="en-US" dirty="0"/>
              <a:t> gives program count (default first argument is program name)</a:t>
            </a:r>
          </a:p>
          <a:p>
            <a:pPr marL="171450" indent="-171450">
              <a:buFont typeface="Arial" panose="020B0604020202020204" pitchFamily="34" charset="0"/>
              <a:buChar char="•"/>
            </a:pPr>
            <a:r>
              <a:rPr lang="en-US" dirty="0" err="1"/>
              <a:t>Argv</a:t>
            </a:r>
            <a:r>
              <a:rPr lang="en-US" dirty="0"/>
              <a:t> is the argument vector, which gives values for the argument a user passed in (again, default first string is program name, including path)</a:t>
            </a:r>
          </a:p>
          <a:p>
            <a:pPr marL="171450" indent="-171450">
              <a:buFont typeface="Arial" panose="020B0604020202020204" pitchFamily="34" charset="0"/>
              <a:buChar char="•"/>
            </a:pPr>
            <a:r>
              <a:rPr lang="en-US" dirty="0"/>
              <a:t>The +2 is because “</a:t>
            </a:r>
            <a:r>
              <a:rPr lang="en-US" dirty="0" err="1"/>
              <a:t>string_val</a:t>
            </a:r>
            <a:r>
              <a:rPr lang="en-US" dirty="0"/>
              <a:t>” has implicit null terminator </a:t>
            </a:r>
            <a:r>
              <a:rPr lang="en-US" dirty="0">
                <a:sym typeface="Wingdings" panose="05000000000000000000" pitchFamily="2" charset="2"/>
              </a:rPr>
              <a:t> c and </a:t>
            </a:r>
            <a:r>
              <a:rPr lang="en-US" dirty="0" err="1">
                <a:sym typeface="Wingdings" panose="05000000000000000000" pitchFamily="2" charset="2"/>
              </a:rPr>
              <a:t>c++</a:t>
            </a:r>
            <a:r>
              <a:rPr lang="en-US" dirty="0">
                <a:sym typeface="Wingdings" panose="05000000000000000000" pitchFamily="2" charset="2"/>
              </a:rPr>
              <a:t> strings have implicit null terminators in order to be a standard string.</a:t>
            </a:r>
          </a:p>
          <a:p>
            <a:pPr marL="628650" lvl="1" indent="-171450">
              <a:buFont typeface="Arial" panose="020B0604020202020204" pitchFamily="34" charset="0"/>
              <a:buChar char="•"/>
            </a:pPr>
            <a:r>
              <a:rPr lang="en-US" dirty="0">
                <a:sym typeface="Wingdings" panose="05000000000000000000" pitchFamily="2" charset="2"/>
              </a:rPr>
              <a:t>Thus 2 string arguments = need 2 bytes for 2 null terminatory characters</a:t>
            </a:r>
          </a:p>
          <a:p>
            <a:pPr marL="171450" lvl="0" indent="-171450">
              <a:buFont typeface="Arial" panose="020B0604020202020204" pitchFamily="34" charset="0"/>
              <a:buChar char="•"/>
            </a:pPr>
            <a:r>
              <a:rPr lang="en-US" b="0" i="0" dirty="0" err="1">
                <a:solidFill>
                  <a:srgbClr val="202124"/>
                </a:solidFill>
                <a:effectLst/>
                <a:latin typeface="Roboto" panose="02000000000000000000" pitchFamily="2" charset="0"/>
              </a:rPr>
              <a:t>sprintf</a:t>
            </a:r>
            <a:r>
              <a:rPr lang="en-US" b="0" i="0" dirty="0">
                <a:solidFill>
                  <a:srgbClr val="202124"/>
                </a:solidFill>
                <a:effectLst/>
                <a:latin typeface="Roboto" panose="02000000000000000000" pitchFamily="2" charset="0"/>
              </a:rPr>
              <a:t> stands for "string print". In C programming language, it is </a:t>
            </a:r>
            <a:r>
              <a:rPr lang="en-US" b="1" i="0" dirty="0">
                <a:solidFill>
                  <a:srgbClr val="202124"/>
                </a:solidFill>
                <a:effectLst/>
                <a:latin typeface="Roboto" panose="02000000000000000000" pitchFamily="2" charset="0"/>
              </a:rPr>
              <a:t>a file handling function that is used to send formatted output to the string</a:t>
            </a:r>
            <a:r>
              <a:rPr lang="en-US" b="0" i="0" dirty="0">
                <a:solidFill>
                  <a:srgbClr val="202124"/>
                </a:solidFill>
                <a:effectLst/>
                <a:latin typeface="Roboto" panose="02000000000000000000" pitchFamily="2" charset="0"/>
              </a:rPr>
              <a:t>. Instead of printing on console, </a:t>
            </a:r>
            <a:r>
              <a:rPr lang="en-US" b="0" i="0" dirty="0" err="1">
                <a:solidFill>
                  <a:srgbClr val="202124"/>
                </a:solidFill>
                <a:effectLst/>
                <a:latin typeface="Roboto" panose="02000000000000000000" pitchFamily="2" charset="0"/>
              </a:rPr>
              <a:t>sprintf</a:t>
            </a:r>
            <a:r>
              <a:rPr lang="en-US" b="0" i="0" dirty="0">
                <a:solidFill>
                  <a:srgbClr val="202124"/>
                </a:solidFill>
                <a:effectLst/>
                <a:latin typeface="Roboto" panose="02000000000000000000" pitchFamily="2" charset="0"/>
              </a:rPr>
              <a:t>() function stores the output on char buffer that is specified in </a:t>
            </a:r>
            <a:r>
              <a:rPr lang="en-US" b="0" i="0" dirty="0" err="1">
                <a:solidFill>
                  <a:srgbClr val="202124"/>
                </a:solidFill>
                <a:effectLst/>
                <a:latin typeface="Roboto" panose="02000000000000000000" pitchFamily="2" charset="0"/>
              </a:rPr>
              <a:t>sprintf</a:t>
            </a:r>
            <a:r>
              <a:rPr lang="en-US" b="0" i="0" dirty="0">
                <a:solidFill>
                  <a:srgbClr val="202124"/>
                </a:solidFill>
                <a:effectLst/>
                <a:latin typeface="Roboto" panose="02000000000000000000" pitchFamily="2" charset="0"/>
              </a:rPr>
              <a:t>.</a:t>
            </a:r>
            <a:endParaRPr lang="en-US" b="0" i="0" dirty="0">
              <a:solidFill>
                <a:srgbClr val="202124"/>
              </a:solidFill>
              <a:effectLst/>
              <a:latin typeface="Roboto" panose="02000000000000000000" pitchFamily="2" charset="0"/>
              <a:sym typeface="Wingdings" panose="05000000000000000000" pitchFamily="2" charset="2"/>
            </a:endParaRPr>
          </a:p>
          <a:p>
            <a:pPr marL="171450" lvl="0" indent="-171450">
              <a:buFont typeface="Arial" panose="020B0604020202020204" pitchFamily="34" charset="0"/>
              <a:buChar char="•"/>
            </a:pPr>
            <a:r>
              <a:rPr lang="en-US" b="0" i="0" dirty="0">
                <a:solidFill>
                  <a:srgbClr val="202124"/>
                </a:solidFill>
                <a:effectLst/>
                <a:latin typeface="Roboto" panose="02000000000000000000" pitchFamily="2" charset="0"/>
                <a:sym typeface="Wingdings" panose="05000000000000000000" pitchFamily="2" charset="2"/>
              </a:rPr>
              <a:t>System(command) = a way of invoking external programs  fires up a shell program and runs command in the shell.</a:t>
            </a:r>
          </a:p>
          <a:p>
            <a:pPr marL="171450" lvl="0" indent="-171450">
              <a:buFont typeface="Arial" panose="020B0604020202020204" pitchFamily="34" charset="0"/>
              <a:buChar char="•"/>
            </a:pPr>
            <a:r>
              <a:rPr lang="en-US" b="0" i="0" dirty="0">
                <a:solidFill>
                  <a:srgbClr val="202124"/>
                </a:solidFill>
                <a:effectLst/>
                <a:latin typeface="Roboto" panose="02000000000000000000" pitchFamily="2" charset="0"/>
                <a:sym typeface="Wingdings" panose="05000000000000000000" pitchFamily="2" charset="2"/>
              </a:rPr>
              <a:t>How to exploit above program: input a string with ‘;’ character! So that you can pass in a string that will lead to command having multiple commands to run (a script).</a:t>
            </a:r>
          </a:p>
          <a:p>
            <a:pPr marL="628650" lvl="1" indent="-171450">
              <a:buFont typeface="Arial" panose="020B0604020202020204" pitchFamily="34" charset="0"/>
              <a:buChar char="•"/>
            </a:pPr>
            <a:r>
              <a:rPr lang="en-US" b="0" i="0" dirty="0">
                <a:solidFill>
                  <a:srgbClr val="202124"/>
                </a:solidFill>
                <a:effectLst/>
                <a:latin typeface="Roboto" panose="02000000000000000000" pitchFamily="2" charset="0"/>
                <a:sym typeface="Wingdings" panose="05000000000000000000" pitchFamily="2" charset="2"/>
              </a:rPr>
              <a:t>You can use a ‘;’ to string together multiple commands in Linux! (similar to </a:t>
            </a:r>
            <a:r>
              <a:rPr lang="en-US" b="0" i="0" dirty="0" err="1">
                <a:solidFill>
                  <a:srgbClr val="202124"/>
                </a:solidFill>
                <a:effectLst/>
                <a:latin typeface="Roboto" panose="02000000000000000000" pitchFamily="2" charset="0"/>
                <a:sym typeface="Wingdings" panose="05000000000000000000" pitchFamily="2" charset="2"/>
              </a:rPr>
              <a:t>c++</a:t>
            </a:r>
            <a:r>
              <a:rPr lang="en-US" b="0" i="0" dirty="0">
                <a:solidFill>
                  <a:srgbClr val="202124"/>
                </a:solidFill>
                <a:effectLst/>
                <a:latin typeface="Roboto" panose="02000000000000000000" pitchFamily="2" charset="0"/>
                <a:sym typeface="Wingdings" panose="05000000000000000000" pitchFamily="2" charset="2"/>
              </a:rPr>
              <a:t>), the ; denotes end of a command and start of the next one.</a:t>
            </a:r>
          </a:p>
          <a:p>
            <a:pPr marL="171450" lvl="0" indent="-171450">
              <a:buFont typeface="Arial" panose="020B0604020202020204" pitchFamily="34" charset="0"/>
              <a:buChar char="•"/>
            </a:pPr>
            <a:endParaRPr lang="en-US" b="0" i="0" dirty="0">
              <a:solidFill>
                <a:srgbClr val="202124"/>
              </a:solidFill>
              <a:effectLst/>
              <a:latin typeface="Roboto" panose="02000000000000000000" pitchFamily="2" charset="0"/>
              <a:sym typeface="Wingdings" panose="05000000000000000000" pitchFamily="2" charset="2"/>
            </a:endParaRPr>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271893D-86A2-4505-8DF4-6DFC477A66D2}" type="slidenum">
              <a:rPr lang="en-US" smtClean="0"/>
              <a:t>36</a:t>
            </a:fld>
            <a:endParaRPr lang="en-US"/>
          </a:p>
        </p:txBody>
      </p:sp>
    </p:spTree>
    <p:extLst>
      <p:ext uri="{BB962C8B-B14F-4D97-AF65-F5344CB8AC3E}">
        <p14:creationId xmlns:p14="http://schemas.microsoft.com/office/powerpoint/2010/main" val="2140670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Notice </a:t>
            </a:r>
            <a:r>
              <a:rPr lang="en-US" dirty="0" err="1"/>
              <a:t>catall</a:t>
            </a:r>
            <a:r>
              <a:rPr lang="en-US" dirty="0"/>
              <a:t> program is a set UID program, and </a:t>
            </a:r>
            <a:r>
              <a:rPr lang="en-US" dirty="0" err="1"/>
              <a:t>catall</a:t>
            </a:r>
            <a:r>
              <a:rPr lang="en-US" dirty="0"/>
              <a:t> is owned by root, so when the </a:t>
            </a:r>
            <a:r>
              <a:rPr lang="en-US" dirty="0" err="1"/>
              <a:t>catall</a:t>
            </a:r>
            <a:r>
              <a:rPr lang="en-US" dirty="0"/>
              <a:t> root-owned program (ran by a user with x privileges) calls another program, it is calling it as root (</a:t>
            </a:r>
            <a:r>
              <a:rPr lang="en-US" dirty="0" err="1"/>
              <a:t>euid</a:t>
            </a:r>
            <a:r>
              <a:rPr lang="en-US" dirty="0"/>
              <a:t>= 0)</a:t>
            </a:r>
          </a:p>
          <a:p>
            <a:pPr marL="628650" lvl="1" indent="-171450">
              <a:buFont typeface="Arial" panose="020B0604020202020204" pitchFamily="34" charset="0"/>
              <a:buChar char="•"/>
            </a:pPr>
            <a:r>
              <a:rPr lang="en-US" dirty="0"/>
              <a:t>So note: if a set EUID program is called, </a:t>
            </a:r>
            <a:r>
              <a:rPr lang="en-US" dirty="0" err="1"/>
              <a:t>euid</a:t>
            </a:r>
            <a:r>
              <a:rPr lang="en-US" dirty="0"/>
              <a:t> will be effective for all subsequent programs </a:t>
            </a:r>
            <a:r>
              <a:rPr lang="en-US" b="1" dirty="0"/>
              <a:t>CALLED FROM THAT PROGRAM!</a:t>
            </a:r>
          </a:p>
          <a:p>
            <a:pPr marL="628650" lvl="1" indent="-171450">
              <a:buFont typeface="Arial" panose="020B0604020202020204" pitchFamily="34" charset="0"/>
              <a:buChar char="•"/>
            </a:pPr>
            <a:r>
              <a:rPr lang="en-US" b="1" dirty="0"/>
              <a:t>Special note: see next slide, Ubuntu has a /bin/</a:t>
            </a:r>
            <a:r>
              <a:rPr lang="en-US" b="1" dirty="0" err="1"/>
              <a:t>sh</a:t>
            </a:r>
            <a:r>
              <a:rPr lang="en-US" b="1" dirty="0"/>
              <a:t> security parameter in place.</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271893D-86A2-4505-8DF4-6DFC477A66D2}" type="slidenum">
              <a:rPr lang="en-US" smtClean="0"/>
              <a:t>37</a:t>
            </a:fld>
            <a:endParaRPr lang="en-US"/>
          </a:p>
        </p:txBody>
      </p:sp>
    </p:spTree>
    <p:extLst>
      <p:ext uri="{BB962C8B-B14F-4D97-AF65-F5344CB8AC3E}">
        <p14:creationId xmlns:p14="http://schemas.microsoft.com/office/powerpoint/2010/main" val="4042416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Execve</a:t>
            </a:r>
            <a:r>
              <a:rPr lang="en-US" dirty="0"/>
              <a:t>() allows us to separate </a:t>
            </a:r>
            <a:r>
              <a:rPr lang="en-US" b="1" dirty="0"/>
              <a:t>code</a:t>
            </a:r>
            <a:r>
              <a:rPr lang="en-US" dirty="0"/>
              <a:t> and </a:t>
            </a:r>
            <a:r>
              <a:rPr lang="en-US" b="1" dirty="0"/>
              <a:t>data (user input)</a:t>
            </a:r>
            <a:r>
              <a:rPr lang="en-US" dirty="0"/>
              <a:t> in different variables.</a:t>
            </a:r>
          </a:p>
          <a:p>
            <a:pPr marL="628650" lvl="1" indent="-171450">
              <a:buFont typeface="Arial" panose="020B0604020202020204" pitchFamily="34" charset="0"/>
              <a:buChar char="•"/>
            </a:pPr>
            <a:r>
              <a:rPr lang="en-US" dirty="0" err="1"/>
              <a:t>execve</a:t>
            </a:r>
            <a:r>
              <a:rPr lang="en-US" dirty="0"/>
              <a:t>() does not call shell program, rather it executes the command (code) right inside of the current program (process).</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271893D-86A2-4505-8DF4-6DFC477A66D2}" type="slidenum">
              <a:rPr lang="en-US" smtClean="0"/>
              <a:t>39</a:t>
            </a:fld>
            <a:endParaRPr lang="en-US"/>
          </a:p>
        </p:txBody>
      </p:sp>
    </p:spTree>
    <p:extLst>
      <p:ext uri="{BB962C8B-B14F-4D97-AF65-F5344CB8AC3E}">
        <p14:creationId xmlns:p14="http://schemas.microsoft.com/office/powerpoint/2010/main" val="3362927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Treating entire string passed in by user as data, not as code.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271893D-86A2-4505-8DF4-6DFC477A66D2}" type="slidenum">
              <a:rPr lang="en-US" smtClean="0"/>
              <a:t>40</a:t>
            </a:fld>
            <a:endParaRPr lang="en-US"/>
          </a:p>
        </p:txBody>
      </p:sp>
    </p:spTree>
    <p:extLst>
      <p:ext uri="{BB962C8B-B14F-4D97-AF65-F5344CB8AC3E}">
        <p14:creationId xmlns:p14="http://schemas.microsoft.com/office/powerpoint/2010/main" val="2677306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Remember PATH Environment Variables are an attack surface (vector)</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271893D-86A2-4505-8DF4-6DFC477A66D2}" type="slidenum">
              <a:rPr lang="en-US" smtClean="0"/>
              <a:t>41</a:t>
            </a:fld>
            <a:endParaRPr lang="en-US"/>
          </a:p>
        </p:txBody>
      </p:sp>
    </p:spTree>
    <p:extLst>
      <p:ext uri="{BB962C8B-B14F-4D97-AF65-F5344CB8AC3E}">
        <p14:creationId xmlns:p14="http://schemas.microsoft.com/office/powerpoint/2010/main" val="740565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271893D-86A2-4505-8DF4-6DFC477A66D2}" type="slidenum">
              <a:rPr lang="en-US" smtClean="0"/>
              <a:t>15</a:t>
            </a:fld>
            <a:endParaRPr lang="en-US"/>
          </a:p>
        </p:txBody>
      </p:sp>
    </p:spTree>
    <p:extLst>
      <p:ext uri="{BB962C8B-B14F-4D97-AF65-F5344CB8AC3E}">
        <p14:creationId xmlns:p14="http://schemas.microsoft.com/office/powerpoint/2010/main" val="620405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Of course attacker can do a lot more than run </a:t>
            </a:r>
            <a:r>
              <a:rPr lang="en-US" b="1" dirty="0"/>
              <a:t>date</a:t>
            </a:r>
            <a:r>
              <a:rPr lang="en-US" b="0" dirty="0"/>
              <a:t> command	</a:t>
            </a:r>
            <a:endParaRPr lang="en-US" dirty="0"/>
          </a:p>
        </p:txBody>
      </p:sp>
      <p:sp>
        <p:nvSpPr>
          <p:cNvPr id="4" name="Slide Number Placeholder 3"/>
          <p:cNvSpPr>
            <a:spLocks noGrp="1"/>
          </p:cNvSpPr>
          <p:nvPr>
            <p:ph type="sldNum" sz="quarter" idx="5"/>
          </p:nvPr>
        </p:nvSpPr>
        <p:spPr/>
        <p:txBody>
          <a:bodyPr/>
          <a:lstStyle/>
          <a:p>
            <a:fld id="{1271893D-86A2-4505-8DF4-6DFC477A66D2}" type="slidenum">
              <a:rPr lang="en-US" smtClean="0"/>
              <a:t>42</a:t>
            </a:fld>
            <a:endParaRPr lang="en-US"/>
          </a:p>
        </p:txBody>
      </p:sp>
    </p:spTree>
    <p:extLst>
      <p:ext uri="{BB962C8B-B14F-4D97-AF65-F5344CB8AC3E}">
        <p14:creationId xmlns:p14="http://schemas.microsoft.com/office/powerpoint/2010/main" val="10938637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Remember: </a:t>
            </a:r>
            <a:r>
              <a:rPr lang="en-US" dirty="0" err="1"/>
              <a:t>seteuid</a:t>
            </a:r>
            <a:r>
              <a:rPr lang="en-US" dirty="0"/>
              <a:t>() sets only </a:t>
            </a:r>
            <a:r>
              <a:rPr lang="en-US" dirty="0" err="1"/>
              <a:t>euid</a:t>
            </a:r>
            <a:r>
              <a:rPr lang="en-US" dirty="0"/>
              <a:t>.</a:t>
            </a:r>
          </a:p>
          <a:p>
            <a:pPr marL="171450" indent="-171450">
              <a:buFont typeface="Arial" panose="020B0604020202020204" pitchFamily="34" charset="0"/>
              <a:buChar char="•"/>
            </a:pPr>
            <a:r>
              <a:rPr lang="en-US" dirty="0" err="1"/>
              <a:t>Setuid</a:t>
            </a:r>
            <a:r>
              <a:rPr lang="en-US" dirty="0"/>
              <a:t>() sets both </a:t>
            </a:r>
            <a:r>
              <a:rPr lang="en-US" dirty="0" err="1"/>
              <a:t>euid</a:t>
            </a:r>
            <a:r>
              <a:rPr lang="en-US" dirty="0"/>
              <a:t> and </a:t>
            </a:r>
            <a:r>
              <a:rPr lang="en-US" dirty="0" err="1"/>
              <a:t>ruid</a:t>
            </a:r>
            <a:r>
              <a:rPr lang="en-US" dirty="0"/>
              <a:t>.</a:t>
            </a:r>
          </a:p>
        </p:txBody>
      </p:sp>
      <p:sp>
        <p:nvSpPr>
          <p:cNvPr id="4" name="Slide Number Placeholder 3"/>
          <p:cNvSpPr>
            <a:spLocks noGrp="1"/>
          </p:cNvSpPr>
          <p:nvPr>
            <p:ph type="sldNum" sz="quarter" idx="5"/>
          </p:nvPr>
        </p:nvSpPr>
        <p:spPr/>
        <p:txBody>
          <a:bodyPr/>
          <a:lstStyle/>
          <a:p>
            <a:fld id="{1271893D-86A2-4505-8DF4-6DFC477A66D2}" type="slidenum">
              <a:rPr lang="en-US" smtClean="0"/>
              <a:t>44</a:t>
            </a:fld>
            <a:endParaRPr lang="en-US"/>
          </a:p>
        </p:txBody>
      </p:sp>
    </p:spTree>
    <p:extLst>
      <p:ext uri="{BB962C8B-B14F-4D97-AF65-F5344CB8AC3E}">
        <p14:creationId xmlns:p14="http://schemas.microsoft.com/office/powerpoint/2010/main" val="4210105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Goal: make sure to carefully add/remove privileges only when needed and never mix code with data.</a:t>
            </a:r>
          </a:p>
        </p:txBody>
      </p:sp>
      <p:sp>
        <p:nvSpPr>
          <p:cNvPr id="4" name="Slide Number Placeholder 3"/>
          <p:cNvSpPr>
            <a:spLocks noGrp="1"/>
          </p:cNvSpPr>
          <p:nvPr>
            <p:ph type="sldNum" sz="quarter" idx="5"/>
          </p:nvPr>
        </p:nvSpPr>
        <p:spPr/>
        <p:txBody>
          <a:bodyPr/>
          <a:lstStyle/>
          <a:p>
            <a:fld id="{1271893D-86A2-4505-8DF4-6DFC477A66D2}" type="slidenum">
              <a:rPr lang="en-US" smtClean="0"/>
              <a:t>45</a:t>
            </a:fld>
            <a:endParaRPr lang="en-US"/>
          </a:p>
        </p:txBody>
      </p:sp>
    </p:spTree>
    <p:extLst>
      <p:ext uri="{BB962C8B-B14F-4D97-AF65-F5344CB8AC3E}">
        <p14:creationId xmlns:p14="http://schemas.microsoft.com/office/powerpoint/2010/main" val="488008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this example, lets say </a:t>
            </a:r>
            <a:r>
              <a:rPr lang="en-US" dirty="0" err="1"/>
              <a:t>ruid</a:t>
            </a:r>
            <a:r>
              <a:rPr lang="en-US" dirty="0"/>
              <a:t> =1000 and </a:t>
            </a:r>
            <a:r>
              <a:rPr lang="en-US" dirty="0" err="1"/>
              <a:t>euid</a:t>
            </a:r>
            <a:r>
              <a:rPr lang="en-US" dirty="0"/>
              <a:t> = </a:t>
            </a:r>
            <a:r>
              <a:rPr lang="en-US" dirty="0" err="1"/>
              <a:t>ruid</a:t>
            </a:r>
            <a:r>
              <a:rPr lang="en-US" dirty="0"/>
              <a:t>.</a:t>
            </a:r>
          </a:p>
          <a:p>
            <a:pPr marL="171450" indent="-171450">
              <a:buFont typeface="Arial" panose="020B0604020202020204" pitchFamily="34" charset="0"/>
              <a:buChar char="•"/>
            </a:pPr>
            <a:r>
              <a:rPr lang="en-US" dirty="0"/>
              <a:t>Root has </a:t>
            </a:r>
            <a:r>
              <a:rPr lang="en-US" dirty="0" err="1"/>
              <a:t>uid</a:t>
            </a:r>
            <a:r>
              <a:rPr lang="en-US" dirty="0"/>
              <a:t> of 0</a:t>
            </a:r>
          </a:p>
          <a:p>
            <a:pPr marL="171450" indent="-171450">
              <a:buFont typeface="Arial" panose="020B0604020202020204" pitchFamily="34" charset="0"/>
              <a:buChar char="•"/>
            </a:pPr>
            <a:r>
              <a:rPr lang="en-US" dirty="0"/>
              <a:t>So when passwd program runs, the </a:t>
            </a:r>
            <a:r>
              <a:rPr lang="en-US" dirty="0" err="1"/>
              <a:t>euid</a:t>
            </a:r>
            <a:r>
              <a:rPr lang="en-US" dirty="0"/>
              <a:t> becomes 0 for the user trying to run the passwd program so that they can have temporary privileged execution access of the /</a:t>
            </a:r>
            <a:r>
              <a:rPr lang="en-US" dirty="0" err="1"/>
              <a:t>etc</a:t>
            </a:r>
            <a:r>
              <a:rPr lang="en-US" dirty="0"/>
              <a:t>/shadow file that passwd program accesses.</a:t>
            </a:r>
          </a:p>
          <a:p>
            <a:pPr marL="171450" indent="-171450">
              <a:buFont typeface="Arial" panose="020B0604020202020204" pitchFamily="34" charset="0"/>
              <a:buChar char="•"/>
            </a:pPr>
            <a:r>
              <a:rPr lang="en-US" dirty="0"/>
              <a:t>So, the OS basis access control of a user is based off </a:t>
            </a:r>
            <a:r>
              <a:rPr lang="en-US" dirty="0" err="1"/>
              <a:t>euid</a:t>
            </a:r>
            <a:r>
              <a:rPr lang="en-US" dirty="0"/>
              <a:t> </a:t>
            </a:r>
          </a:p>
          <a:p>
            <a:pPr marL="171450" indent="-171450">
              <a:buFont typeface="Arial" panose="020B0604020202020204" pitchFamily="34" charset="0"/>
              <a:buChar char="•"/>
            </a:pPr>
            <a:r>
              <a:rPr lang="en-US" dirty="0"/>
              <a:t>When program finishes running, then </a:t>
            </a:r>
            <a:r>
              <a:rPr lang="en-US" dirty="0" err="1"/>
              <a:t>euid</a:t>
            </a:r>
            <a:r>
              <a:rPr lang="en-US" dirty="0"/>
              <a:t> becomes 1000 again (same as </a:t>
            </a:r>
            <a:r>
              <a:rPr lang="en-US" dirty="0" err="1"/>
              <a:t>ruid</a:t>
            </a:r>
            <a:r>
              <a:rPr lang="en-US" dirty="0"/>
              <a:t>)</a:t>
            </a:r>
          </a:p>
          <a:p>
            <a:pPr marL="171450" indent="-171450">
              <a:buFont typeface="Arial" panose="020B0604020202020204" pitchFamily="34" charset="0"/>
              <a:buChar char="•"/>
            </a:pPr>
            <a:r>
              <a:rPr lang="en-US" dirty="0"/>
              <a:t>NOTE: if groups and/or others have x bit set to true, and owner has s bit set, then users and groups will have s-level execute privileges as well.</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271893D-86A2-4505-8DF4-6DFC477A66D2}" type="slidenum">
              <a:rPr lang="en-US" smtClean="0"/>
              <a:t>16</a:t>
            </a:fld>
            <a:endParaRPr lang="en-US"/>
          </a:p>
        </p:txBody>
      </p:sp>
    </p:spTree>
    <p:extLst>
      <p:ext uri="{BB962C8B-B14F-4D97-AF65-F5344CB8AC3E}">
        <p14:creationId xmlns:p14="http://schemas.microsoft.com/office/powerpoint/2010/main" val="1539184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Remember: </a:t>
            </a:r>
            <a:r>
              <a:rPr lang="en-US" dirty="0" err="1"/>
              <a:t>sudo</a:t>
            </a:r>
            <a:r>
              <a:rPr lang="en-US" dirty="0"/>
              <a:t> </a:t>
            </a:r>
            <a:r>
              <a:rPr lang="en-US" dirty="0">
                <a:sym typeface="Wingdings" panose="05000000000000000000" pitchFamily="2" charset="2"/>
              </a:rPr>
              <a:t> raises privileges  run a program as root (</a:t>
            </a:r>
            <a:r>
              <a:rPr lang="en-US" dirty="0" err="1">
                <a:sym typeface="Wingdings" panose="05000000000000000000" pitchFamily="2" charset="2"/>
              </a:rPr>
              <a:t>euid</a:t>
            </a:r>
            <a:r>
              <a:rPr lang="en-US" dirty="0">
                <a:sym typeface="Wingdings" panose="05000000000000000000" pitchFamily="2" charset="2"/>
              </a:rPr>
              <a:t> = 0)</a:t>
            </a:r>
          </a:p>
          <a:p>
            <a:pPr marL="171450" indent="-171450">
              <a:buFont typeface="Arial" panose="020B0604020202020204" pitchFamily="34" charset="0"/>
              <a:buChar char="•"/>
            </a:pPr>
            <a:r>
              <a:rPr lang="en-US" dirty="0">
                <a:sym typeface="Wingdings" panose="05000000000000000000" pitchFamily="2" charset="2"/>
              </a:rPr>
              <a:t>Above line: </a:t>
            </a:r>
            <a:r>
              <a:rPr lang="en-US" dirty="0" err="1">
                <a:sym typeface="Wingdings" panose="05000000000000000000" pitchFamily="2" charset="2"/>
              </a:rPr>
              <a:t>sudo</a:t>
            </a:r>
            <a:r>
              <a:rPr lang="en-US" dirty="0">
                <a:sym typeface="Wingdings" panose="05000000000000000000" pitchFamily="2" charset="2"/>
              </a:rPr>
              <a:t> </a:t>
            </a:r>
            <a:r>
              <a:rPr lang="en-US" dirty="0" err="1">
                <a:sym typeface="Wingdings" panose="05000000000000000000" pitchFamily="2" charset="2"/>
              </a:rPr>
              <a:t>chmod</a:t>
            </a:r>
            <a:r>
              <a:rPr lang="en-US" dirty="0">
                <a:sym typeface="Wingdings" panose="05000000000000000000" pitchFamily="2" charset="2"/>
              </a:rPr>
              <a:t> 4755 </a:t>
            </a:r>
            <a:r>
              <a:rPr lang="en-US" dirty="0" err="1">
                <a:sym typeface="Wingdings" panose="05000000000000000000" pitchFamily="2" charset="2"/>
              </a:rPr>
              <a:t>mycat</a:t>
            </a:r>
            <a:r>
              <a:rPr lang="en-US" dirty="0">
                <a:sym typeface="Wingdings" panose="05000000000000000000" pitchFamily="2" charset="2"/>
              </a:rPr>
              <a:t>  4 means make it a set </a:t>
            </a:r>
            <a:r>
              <a:rPr lang="en-US" dirty="0" err="1">
                <a:sym typeface="Wingdings" panose="05000000000000000000" pitchFamily="2" charset="2"/>
              </a:rPr>
              <a:t>euid</a:t>
            </a:r>
            <a:r>
              <a:rPr lang="en-US" dirty="0">
                <a:sym typeface="Wingdings" panose="05000000000000000000" pitchFamily="2" charset="2"/>
              </a:rPr>
              <a:t> = owner </a:t>
            </a:r>
            <a:r>
              <a:rPr lang="en-US" dirty="0" err="1">
                <a:sym typeface="Wingdings" panose="05000000000000000000" pitchFamily="2" charset="2"/>
              </a:rPr>
              <a:t>uid</a:t>
            </a:r>
            <a:r>
              <a:rPr lang="en-US" dirty="0">
                <a:sym typeface="Wingdings" panose="05000000000000000000" pitchFamily="2" charset="2"/>
              </a:rPr>
              <a:t> bit </a:t>
            </a:r>
            <a:r>
              <a:rPr lang="en-US" b="1" dirty="0">
                <a:sym typeface="Wingdings" panose="05000000000000000000" pitchFamily="2" charset="2"/>
              </a:rPr>
              <a:t>(s)</a:t>
            </a:r>
            <a:r>
              <a:rPr lang="en-US" dirty="0">
                <a:sym typeface="Wingdings" panose="05000000000000000000" pitchFamily="2" charset="2"/>
              </a:rPr>
              <a:t> for execute bit of owner, 7 = </a:t>
            </a:r>
            <a:r>
              <a:rPr lang="en-US" dirty="0" err="1">
                <a:sym typeface="Wingdings" panose="05000000000000000000" pitchFamily="2" charset="2"/>
              </a:rPr>
              <a:t>rw</a:t>
            </a:r>
            <a:r>
              <a:rPr lang="en-US" b="1" dirty="0" err="1">
                <a:sym typeface="Wingdings" panose="05000000000000000000" pitchFamily="2" charset="2"/>
              </a:rPr>
              <a:t>s</a:t>
            </a:r>
            <a:r>
              <a:rPr lang="en-US" dirty="0">
                <a:sym typeface="Wingdings" panose="05000000000000000000" pitchFamily="2" charset="2"/>
              </a:rPr>
              <a:t>, 5 = r-x, 5 = r-x</a:t>
            </a:r>
          </a:p>
          <a:p>
            <a:pPr marL="171450" indent="-171450">
              <a:buFont typeface="Arial" panose="020B0604020202020204" pitchFamily="34" charset="0"/>
              <a:buChar char="•"/>
            </a:pPr>
            <a:r>
              <a:rPr lang="en-US" dirty="0">
                <a:sym typeface="Wingdings" panose="05000000000000000000" pitchFamily="2" charset="2"/>
              </a:rPr>
              <a:t>Note: </a:t>
            </a:r>
            <a:r>
              <a:rPr lang="en-US" dirty="0" err="1">
                <a:sym typeface="Wingdings" panose="05000000000000000000" pitchFamily="2" charset="2"/>
              </a:rPr>
              <a:t>mycat</a:t>
            </a:r>
            <a:r>
              <a:rPr lang="en-US" dirty="0">
                <a:sym typeface="Wingdings" panose="05000000000000000000" pitchFamily="2" charset="2"/>
              </a:rPr>
              <a:t> file owned by root, thus seed is a part of the others group of the file permissions.</a:t>
            </a:r>
          </a:p>
          <a:p>
            <a:pPr marL="171450" indent="-171450">
              <a:buFont typeface="Arial" panose="020B0604020202020204" pitchFamily="34" charset="0"/>
              <a:buChar char="•"/>
            </a:pPr>
            <a:r>
              <a:rPr lang="en-US" dirty="0">
                <a:sym typeface="Wingdings" panose="05000000000000000000" pitchFamily="2" charset="2"/>
              </a:rPr>
              <a:t>Also note: </a:t>
            </a:r>
            <a:r>
              <a:rPr lang="en-US" dirty="0" err="1">
                <a:sym typeface="Wingdings" panose="05000000000000000000" pitchFamily="2" charset="2"/>
              </a:rPr>
              <a:t>mycat</a:t>
            </a:r>
            <a:r>
              <a:rPr lang="en-US" dirty="0">
                <a:sym typeface="Wingdings" panose="05000000000000000000" pitchFamily="2" charset="2"/>
              </a:rPr>
              <a:t> is ran by seed (id = 1000) as group (not as owner, since owner is root!), then </a:t>
            </a:r>
            <a:r>
              <a:rPr lang="en-US" dirty="0" err="1">
                <a:sym typeface="Wingdings" panose="05000000000000000000" pitchFamily="2" charset="2"/>
              </a:rPr>
              <a:t>mycat</a:t>
            </a:r>
            <a:r>
              <a:rPr lang="en-US" dirty="0">
                <a:sym typeface="Wingdings" panose="05000000000000000000" pitchFamily="2" charset="2"/>
              </a:rPr>
              <a:t> program takes on seed’s id, and tries to access /</a:t>
            </a:r>
            <a:r>
              <a:rPr lang="en-US" dirty="0" err="1">
                <a:sym typeface="Wingdings" panose="05000000000000000000" pitchFamily="2" charset="2"/>
              </a:rPr>
              <a:t>etc</a:t>
            </a:r>
            <a:r>
              <a:rPr lang="en-US" dirty="0">
                <a:sym typeface="Wingdings" panose="05000000000000000000" pitchFamily="2" charset="2"/>
              </a:rPr>
              <a:t>/shadow, and the shadow file is owned by root and thus </a:t>
            </a:r>
            <a:r>
              <a:rPr lang="en-US" dirty="0" err="1">
                <a:sym typeface="Wingdings" panose="05000000000000000000" pitchFamily="2" charset="2"/>
              </a:rPr>
              <a:t>mycat</a:t>
            </a:r>
            <a:r>
              <a:rPr lang="en-US" dirty="0">
                <a:sym typeface="Wingdings" panose="05000000000000000000" pitchFamily="2" charset="2"/>
              </a:rPr>
              <a:t> (ran by seed) needs to raise </a:t>
            </a:r>
            <a:r>
              <a:rPr lang="en-US" dirty="0" err="1">
                <a:sym typeface="Wingdings" panose="05000000000000000000" pitchFamily="2" charset="2"/>
              </a:rPr>
              <a:t>privelges</a:t>
            </a:r>
            <a:r>
              <a:rPr lang="en-US" dirty="0">
                <a:sym typeface="Wingdings" panose="05000000000000000000" pitchFamily="2" charset="2"/>
              </a:rPr>
              <a:t>  </a:t>
            </a:r>
            <a:r>
              <a:rPr lang="en-US" dirty="0" err="1">
                <a:sym typeface="Wingdings" panose="05000000000000000000" pitchFamily="2" charset="2"/>
              </a:rPr>
              <a:t>euid</a:t>
            </a:r>
            <a:r>
              <a:rPr lang="en-US" dirty="0">
                <a:sym typeface="Wingdings" panose="05000000000000000000" pitchFamily="2" charset="2"/>
              </a:rPr>
              <a:t> = 0 (root) in order to access that shadow file.</a:t>
            </a:r>
          </a:p>
          <a:p>
            <a:pPr marL="171450" indent="-171450">
              <a:buFont typeface="Arial" panose="020B0604020202020204" pitchFamily="34" charset="0"/>
              <a:buChar char="•"/>
            </a:pPr>
            <a:r>
              <a:rPr lang="en-US" dirty="0">
                <a:sym typeface="Wingdings" panose="05000000000000000000" pitchFamily="2" charset="2"/>
              </a:rPr>
              <a:t>NOTE: If a user is part of a group, but the permissions for a file for groups is not set to true, but others is, then that user will still be able to have privileges to the file; so all users are a part of the others group, thus even if group that a user is part of does not have privileges, that user (like all users) are by default a part of others group.</a:t>
            </a:r>
          </a:p>
          <a:p>
            <a:pPr marL="171450" indent="-171450">
              <a:buFont typeface="Arial" panose="020B0604020202020204" pitchFamily="34" charset="0"/>
              <a:buChar char="•"/>
            </a:pPr>
            <a:endParaRPr lang="en-US" dirty="0">
              <a:sym typeface="Wingdings" panose="05000000000000000000" pitchFamily="2" charset="2"/>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271893D-86A2-4505-8DF4-6DFC477A66D2}" type="slidenum">
              <a:rPr lang="en-US" smtClean="0"/>
              <a:t>18</a:t>
            </a:fld>
            <a:endParaRPr lang="en-US"/>
          </a:p>
        </p:txBody>
      </p:sp>
    </p:spTree>
    <p:extLst>
      <p:ext uri="{BB962C8B-B14F-4D97-AF65-F5344CB8AC3E}">
        <p14:creationId xmlns:p14="http://schemas.microsoft.com/office/powerpoint/2010/main" val="348213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Special note: when root is the user, OS will check </a:t>
            </a:r>
            <a:r>
              <a:rPr lang="en-US" dirty="0" err="1"/>
              <a:t>ruid</a:t>
            </a:r>
            <a:r>
              <a:rPr lang="en-US" dirty="0"/>
              <a:t> before </a:t>
            </a:r>
            <a:r>
              <a:rPr lang="en-US" dirty="0" err="1"/>
              <a:t>euid</a:t>
            </a:r>
            <a:r>
              <a:rPr lang="en-US" dirty="0"/>
              <a:t>; thus if </a:t>
            </a:r>
            <a:r>
              <a:rPr lang="en-US" dirty="0" err="1"/>
              <a:t>ruid</a:t>
            </a:r>
            <a:r>
              <a:rPr lang="en-US" dirty="0"/>
              <a:t> = 0, it will automatically skip checking </a:t>
            </a:r>
            <a:r>
              <a:rPr lang="en-US" dirty="0" err="1"/>
              <a:t>euid</a:t>
            </a:r>
            <a:r>
              <a:rPr lang="en-US" dirty="0"/>
              <a:t> and give root </a:t>
            </a:r>
            <a:r>
              <a:rPr lang="en-US"/>
              <a:t>all privileges.</a:t>
            </a:r>
            <a:endParaRPr lang="en-US" dirty="0"/>
          </a:p>
        </p:txBody>
      </p:sp>
      <p:sp>
        <p:nvSpPr>
          <p:cNvPr id="4" name="Slide Number Placeholder 3"/>
          <p:cNvSpPr>
            <a:spLocks noGrp="1"/>
          </p:cNvSpPr>
          <p:nvPr>
            <p:ph type="sldNum" sz="quarter" idx="5"/>
          </p:nvPr>
        </p:nvSpPr>
        <p:spPr/>
        <p:txBody>
          <a:bodyPr/>
          <a:lstStyle/>
          <a:p>
            <a:fld id="{1271893D-86A2-4505-8DF4-6DFC477A66D2}" type="slidenum">
              <a:rPr lang="en-US" smtClean="0"/>
              <a:t>20</a:t>
            </a:fld>
            <a:endParaRPr lang="en-US"/>
          </a:p>
        </p:txBody>
      </p:sp>
    </p:spTree>
    <p:extLst>
      <p:ext uri="{BB962C8B-B14F-4D97-AF65-F5344CB8AC3E}">
        <p14:creationId xmlns:p14="http://schemas.microsoft.com/office/powerpoint/2010/main" val="2012572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Vi editor allows you to type in command line commands right inside of the editor; thus if you make vi editor a set UID program, then it is as bad as allowing /bin/</a:t>
            </a:r>
            <a:r>
              <a:rPr lang="en-US" dirty="0" err="1"/>
              <a:t>sh</a:t>
            </a:r>
            <a:r>
              <a:rPr lang="en-US" dirty="0"/>
              <a:t> program to be a set UID program; you might as well let all users be a </a:t>
            </a:r>
            <a:r>
              <a:rPr lang="en-US" dirty="0" err="1"/>
              <a:t>sudoer</a:t>
            </a:r>
            <a:r>
              <a:rPr lang="en-US" dirty="0"/>
              <a:t> at that point.</a:t>
            </a:r>
          </a:p>
          <a:p>
            <a:pPr marL="171450" indent="-171450">
              <a:buFont typeface="Arial" panose="020B0604020202020204" pitchFamily="34" charset="0"/>
              <a:buChar char="•"/>
            </a:pPr>
            <a:r>
              <a:rPr lang="en-US" dirty="0"/>
              <a:t>Remember, set UID programs only allows users who have execution access to temporarily have escalated privileges (a temp UID set to be the same as of the owner of the file) within the confines of that program</a:t>
            </a:r>
          </a:p>
          <a:p>
            <a:pPr marL="628650" lvl="1" indent="-171450">
              <a:buFont typeface="Arial" panose="020B0604020202020204" pitchFamily="34" charset="0"/>
              <a:buChar char="•"/>
            </a:pPr>
            <a:r>
              <a:rPr lang="en-US" dirty="0"/>
              <a:t>But </a:t>
            </a:r>
            <a:r>
              <a:rPr lang="en-US" dirty="0" err="1"/>
              <a:t>sudo</a:t>
            </a:r>
            <a:r>
              <a:rPr lang="en-US" dirty="0"/>
              <a:t> accounts have escalated privileges for any file that is owned/a part of the </a:t>
            </a:r>
            <a:r>
              <a:rPr lang="en-US" dirty="0" err="1"/>
              <a:t>sudoer</a:t>
            </a:r>
            <a:r>
              <a:rPr lang="en-US" dirty="0"/>
              <a:t> account you are a part of; so it is much less restricted, if at all.</a:t>
            </a:r>
          </a:p>
        </p:txBody>
      </p:sp>
      <p:sp>
        <p:nvSpPr>
          <p:cNvPr id="4" name="Slide Number Placeholder 3"/>
          <p:cNvSpPr>
            <a:spLocks noGrp="1"/>
          </p:cNvSpPr>
          <p:nvPr>
            <p:ph type="sldNum" sz="quarter" idx="5"/>
          </p:nvPr>
        </p:nvSpPr>
        <p:spPr/>
        <p:txBody>
          <a:bodyPr/>
          <a:lstStyle/>
          <a:p>
            <a:fld id="{1271893D-86A2-4505-8DF4-6DFC477A66D2}" type="slidenum">
              <a:rPr lang="en-US" smtClean="0"/>
              <a:t>22</a:t>
            </a:fld>
            <a:endParaRPr lang="en-US"/>
          </a:p>
        </p:txBody>
      </p:sp>
    </p:spTree>
    <p:extLst>
      <p:ext uri="{BB962C8B-B14F-4D97-AF65-F5344CB8AC3E}">
        <p14:creationId xmlns:p14="http://schemas.microsoft.com/office/powerpoint/2010/main" val="1475127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271893D-86A2-4505-8DF4-6DFC477A66D2}" type="slidenum">
              <a:rPr lang="en-US" smtClean="0"/>
              <a:t>25</a:t>
            </a:fld>
            <a:endParaRPr lang="en-US"/>
          </a:p>
        </p:txBody>
      </p:sp>
    </p:spTree>
    <p:extLst>
      <p:ext uri="{BB962C8B-B14F-4D97-AF65-F5344CB8AC3E}">
        <p14:creationId xmlns:p14="http://schemas.microsoft.com/office/powerpoint/2010/main" val="1826728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can add additional input to the CHSH (change shell program) so that it writes another line inside of the </a:t>
            </a:r>
            <a:r>
              <a:rPr lang="en-US" dirty="0" err="1"/>
              <a:t>etc</a:t>
            </a:r>
            <a:r>
              <a:rPr lang="en-US" dirty="0"/>
              <a:t>/passwd file for example that adds an account with root for example.</a:t>
            </a:r>
          </a:p>
        </p:txBody>
      </p:sp>
      <p:sp>
        <p:nvSpPr>
          <p:cNvPr id="4" name="Slide Number Placeholder 3"/>
          <p:cNvSpPr>
            <a:spLocks noGrp="1"/>
          </p:cNvSpPr>
          <p:nvPr>
            <p:ph type="sldNum" sz="quarter" idx="5"/>
          </p:nvPr>
        </p:nvSpPr>
        <p:spPr/>
        <p:txBody>
          <a:bodyPr/>
          <a:lstStyle/>
          <a:p>
            <a:fld id="{1271893D-86A2-4505-8DF4-6DFC477A66D2}" type="slidenum">
              <a:rPr lang="en-US" smtClean="0"/>
              <a:t>26</a:t>
            </a:fld>
            <a:endParaRPr lang="en-US"/>
          </a:p>
        </p:txBody>
      </p:sp>
    </p:spTree>
    <p:extLst>
      <p:ext uri="{BB962C8B-B14F-4D97-AF65-F5344CB8AC3E}">
        <p14:creationId xmlns:p14="http://schemas.microsoft.com/office/powerpoint/2010/main" val="2016809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271893D-86A2-4505-8DF4-6DFC477A66D2}" type="slidenum">
              <a:rPr lang="en-US" smtClean="0"/>
              <a:t>28</a:t>
            </a:fld>
            <a:endParaRPr lang="en-US"/>
          </a:p>
        </p:txBody>
      </p:sp>
    </p:spTree>
    <p:extLst>
      <p:ext uri="{BB962C8B-B14F-4D97-AF65-F5344CB8AC3E}">
        <p14:creationId xmlns:p14="http://schemas.microsoft.com/office/powerpoint/2010/main" val="1410853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6939" y="345947"/>
            <a:ext cx="3020695" cy="695960"/>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8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2/15/2023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2/15/2023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2/15/2023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2/15/2023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28122" y="193547"/>
            <a:ext cx="10849782" cy="1113536"/>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916939" y="1405635"/>
            <a:ext cx="6698615" cy="2260600"/>
          </a:xfrm>
          <a:prstGeom prst="rect">
            <a:avLst/>
          </a:prstGeom>
        </p:spPr>
        <p:txBody>
          <a:bodyPr wrap="square" lIns="0" tIns="0" rIns="0" bIns="0">
            <a:spAutoFit/>
          </a:bodyPr>
          <a:lstStyle>
            <a:lvl1pPr>
              <a:defRPr sz="28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2/15/2023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localhost/list.php?dir=.%3Bdat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78262" y="3541267"/>
            <a:ext cx="5420995" cy="939800"/>
          </a:xfrm>
          <a:prstGeom prst="rect">
            <a:avLst/>
          </a:prstGeom>
        </p:spPr>
        <p:txBody>
          <a:bodyPr vert="horz" wrap="square" lIns="0" tIns="12700" rIns="0" bIns="0" rtlCol="0">
            <a:spAutoFit/>
          </a:bodyPr>
          <a:lstStyle/>
          <a:p>
            <a:pPr marL="12700">
              <a:lnSpc>
                <a:spcPct val="100000"/>
              </a:lnSpc>
              <a:spcBef>
                <a:spcPts val="100"/>
              </a:spcBef>
            </a:pPr>
            <a:r>
              <a:rPr sz="6000" dirty="0"/>
              <a:t>Users</a:t>
            </a:r>
            <a:r>
              <a:rPr sz="6000" spc="-70" dirty="0"/>
              <a:t> </a:t>
            </a:r>
            <a:r>
              <a:rPr sz="6000" dirty="0"/>
              <a:t>and</a:t>
            </a:r>
            <a:r>
              <a:rPr sz="6000" spc="-70" dirty="0"/>
              <a:t> </a:t>
            </a:r>
            <a:r>
              <a:rPr sz="6000" spc="-25" dirty="0"/>
              <a:t>Groups</a:t>
            </a:r>
            <a:endParaRPr sz="6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0276" rIns="0" bIns="0" rtlCol="0">
            <a:spAutoFit/>
          </a:bodyPr>
          <a:lstStyle/>
          <a:p>
            <a:pPr marL="4984115">
              <a:lnSpc>
                <a:spcPct val="100000"/>
              </a:lnSpc>
              <a:spcBef>
                <a:spcPts val="100"/>
              </a:spcBef>
            </a:pPr>
            <a:r>
              <a:rPr spc="-50" dirty="0"/>
              <a:t>Set-</a:t>
            </a:r>
            <a:r>
              <a:rPr spc="-25" dirty="0"/>
              <a:t>uid</a:t>
            </a:r>
          </a:p>
        </p:txBody>
      </p:sp>
      <p:sp>
        <p:nvSpPr>
          <p:cNvPr id="3" name="object 3"/>
          <p:cNvSpPr txBox="1"/>
          <p:nvPr/>
        </p:nvSpPr>
        <p:spPr>
          <a:xfrm>
            <a:off x="945400" y="1783587"/>
            <a:ext cx="10682605" cy="4099560"/>
          </a:xfrm>
          <a:prstGeom prst="rect">
            <a:avLst/>
          </a:prstGeom>
        </p:spPr>
        <p:txBody>
          <a:bodyPr vert="horz" wrap="square" lIns="0" tIns="63500" rIns="0" bIns="0" rtlCol="0">
            <a:spAutoFit/>
          </a:bodyPr>
          <a:lstStyle/>
          <a:p>
            <a:pPr marL="241300" marR="5080" indent="-228600">
              <a:lnSpc>
                <a:spcPts val="3000"/>
              </a:lnSpc>
              <a:spcBef>
                <a:spcPts val="500"/>
              </a:spcBef>
              <a:buFont typeface="Arial"/>
              <a:buChar char="•"/>
              <a:tabLst>
                <a:tab pos="241300" algn="l"/>
              </a:tabLst>
            </a:pPr>
            <a:r>
              <a:rPr sz="2800" dirty="0">
                <a:latin typeface="Calibri"/>
                <a:cs typeface="Calibri"/>
              </a:rPr>
              <a:t>How</a:t>
            </a:r>
            <a:r>
              <a:rPr sz="2800" spc="-25" dirty="0">
                <a:latin typeface="Calibri"/>
                <a:cs typeface="Calibri"/>
              </a:rPr>
              <a:t> </a:t>
            </a:r>
            <a:r>
              <a:rPr sz="2800" dirty="0">
                <a:latin typeface="Calibri"/>
                <a:cs typeface="Calibri"/>
              </a:rPr>
              <a:t>can</a:t>
            </a:r>
            <a:r>
              <a:rPr sz="2800" spc="-20" dirty="0">
                <a:latin typeface="Calibri"/>
                <a:cs typeface="Calibri"/>
              </a:rPr>
              <a:t> </a:t>
            </a:r>
            <a:r>
              <a:rPr sz="2800" dirty="0">
                <a:latin typeface="Calibri"/>
                <a:cs typeface="Calibri"/>
              </a:rPr>
              <a:t>a</a:t>
            </a:r>
            <a:r>
              <a:rPr sz="2800" spc="-25" dirty="0">
                <a:latin typeface="Calibri"/>
                <a:cs typeface="Calibri"/>
              </a:rPr>
              <a:t> </a:t>
            </a:r>
            <a:r>
              <a:rPr sz="2800" dirty="0">
                <a:latin typeface="Calibri"/>
                <a:cs typeface="Calibri"/>
              </a:rPr>
              <a:t>user</a:t>
            </a:r>
            <a:r>
              <a:rPr sz="2800" spc="-25" dirty="0">
                <a:latin typeface="Calibri"/>
                <a:cs typeface="Calibri"/>
              </a:rPr>
              <a:t> </a:t>
            </a:r>
            <a:r>
              <a:rPr sz="2800" dirty="0">
                <a:latin typeface="Calibri"/>
                <a:cs typeface="Calibri"/>
              </a:rPr>
              <a:t>run</a:t>
            </a:r>
            <a:r>
              <a:rPr sz="2800" spc="-25" dirty="0">
                <a:latin typeface="Calibri"/>
                <a:cs typeface="Calibri"/>
              </a:rPr>
              <a:t> </a:t>
            </a:r>
            <a:r>
              <a:rPr sz="2800" i="1" dirty="0">
                <a:latin typeface="Calibri"/>
                <a:cs typeface="Calibri"/>
              </a:rPr>
              <a:t>passwd</a:t>
            </a:r>
            <a:r>
              <a:rPr sz="2800" i="1" spc="-25" dirty="0">
                <a:latin typeface="Calibri"/>
                <a:cs typeface="Calibri"/>
              </a:rPr>
              <a:t> </a:t>
            </a:r>
            <a:r>
              <a:rPr sz="2800" dirty="0">
                <a:latin typeface="Calibri"/>
                <a:cs typeface="Calibri"/>
              </a:rPr>
              <a:t>the</a:t>
            </a:r>
            <a:r>
              <a:rPr sz="2800" spc="-30" dirty="0">
                <a:latin typeface="Calibri"/>
                <a:cs typeface="Calibri"/>
              </a:rPr>
              <a:t> </a:t>
            </a:r>
            <a:r>
              <a:rPr sz="2800" dirty="0">
                <a:latin typeface="Calibri"/>
                <a:cs typeface="Calibri"/>
              </a:rPr>
              <a:t>command</a:t>
            </a:r>
            <a:r>
              <a:rPr sz="2800" spc="-20" dirty="0">
                <a:latin typeface="Calibri"/>
                <a:cs typeface="Calibri"/>
              </a:rPr>
              <a:t> </a:t>
            </a:r>
            <a:r>
              <a:rPr sz="2800" dirty="0">
                <a:latin typeface="Calibri"/>
                <a:cs typeface="Calibri"/>
              </a:rPr>
              <a:t>to</a:t>
            </a:r>
            <a:r>
              <a:rPr sz="2800" spc="-25" dirty="0">
                <a:latin typeface="Calibri"/>
                <a:cs typeface="Calibri"/>
              </a:rPr>
              <a:t> </a:t>
            </a:r>
            <a:r>
              <a:rPr sz="2800" dirty="0">
                <a:latin typeface="Calibri"/>
                <a:cs typeface="Calibri"/>
              </a:rPr>
              <a:t>change</a:t>
            </a:r>
            <a:r>
              <a:rPr sz="2800" spc="-30" dirty="0">
                <a:latin typeface="Calibri"/>
                <a:cs typeface="Calibri"/>
              </a:rPr>
              <a:t> </a:t>
            </a:r>
            <a:r>
              <a:rPr sz="2800" dirty="0">
                <a:latin typeface="Calibri"/>
                <a:cs typeface="Calibri"/>
              </a:rPr>
              <a:t>their</a:t>
            </a:r>
            <a:r>
              <a:rPr sz="2800" spc="-25" dirty="0">
                <a:latin typeface="Calibri"/>
                <a:cs typeface="Calibri"/>
              </a:rPr>
              <a:t> </a:t>
            </a:r>
            <a:r>
              <a:rPr sz="2800" dirty="0">
                <a:latin typeface="Calibri"/>
                <a:cs typeface="Calibri"/>
              </a:rPr>
              <a:t>password,</a:t>
            </a:r>
            <a:r>
              <a:rPr sz="2800" spc="-15" dirty="0">
                <a:latin typeface="Calibri"/>
                <a:cs typeface="Calibri"/>
              </a:rPr>
              <a:t> </a:t>
            </a:r>
            <a:r>
              <a:rPr sz="2800" spc="-25" dirty="0">
                <a:latin typeface="Calibri"/>
                <a:cs typeface="Calibri"/>
              </a:rPr>
              <a:t>but </a:t>
            </a:r>
            <a:r>
              <a:rPr sz="2800" dirty="0">
                <a:latin typeface="Calibri"/>
                <a:cs typeface="Calibri"/>
              </a:rPr>
              <a:t>can’t</a:t>
            </a:r>
            <a:r>
              <a:rPr sz="2800" spc="-35" dirty="0">
                <a:latin typeface="Calibri"/>
                <a:cs typeface="Calibri"/>
              </a:rPr>
              <a:t> </a:t>
            </a:r>
            <a:r>
              <a:rPr sz="2800" dirty="0">
                <a:latin typeface="Calibri"/>
                <a:cs typeface="Calibri"/>
              </a:rPr>
              <a:t>access</a:t>
            </a:r>
            <a:r>
              <a:rPr sz="2800" spc="-20" dirty="0">
                <a:latin typeface="Calibri"/>
                <a:cs typeface="Calibri"/>
              </a:rPr>
              <a:t> </a:t>
            </a:r>
            <a:r>
              <a:rPr sz="2800" dirty="0">
                <a:latin typeface="Calibri"/>
                <a:cs typeface="Calibri"/>
              </a:rPr>
              <a:t>the</a:t>
            </a:r>
            <a:r>
              <a:rPr sz="2800" spc="-30" dirty="0">
                <a:latin typeface="Calibri"/>
                <a:cs typeface="Calibri"/>
              </a:rPr>
              <a:t> </a:t>
            </a:r>
            <a:r>
              <a:rPr sz="2800" spc="-10" dirty="0">
                <a:latin typeface="Calibri"/>
                <a:cs typeface="Calibri"/>
              </a:rPr>
              <a:t>/etc/shadow</a:t>
            </a:r>
            <a:r>
              <a:rPr sz="2800" spc="-20" dirty="0">
                <a:latin typeface="Calibri"/>
                <a:cs typeface="Calibri"/>
              </a:rPr>
              <a:t> </a:t>
            </a:r>
            <a:r>
              <a:rPr sz="2800" spc="-10" dirty="0">
                <a:latin typeface="Calibri"/>
                <a:cs typeface="Calibri"/>
              </a:rPr>
              <a:t>file?</a:t>
            </a:r>
            <a:endParaRPr sz="2800">
              <a:latin typeface="Calibri"/>
              <a:cs typeface="Calibri"/>
            </a:endParaRPr>
          </a:p>
          <a:p>
            <a:pPr marL="241300" indent="-228600">
              <a:lnSpc>
                <a:spcPct val="100000"/>
              </a:lnSpc>
              <a:spcBef>
                <a:spcPts val="605"/>
              </a:spcBef>
              <a:buFont typeface="Arial"/>
              <a:buChar char="•"/>
              <a:tabLst>
                <a:tab pos="241300" algn="l"/>
              </a:tabLst>
            </a:pPr>
            <a:r>
              <a:rPr sz="2800" dirty="0">
                <a:latin typeface="Calibri"/>
                <a:cs typeface="Calibri"/>
              </a:rPr>
              <a:t>Each</a:t>
            </a:r>
            <a:r>
              <a:rPr sz="2800" spc="-35" dirty="0">
                <a:latin typeface="Calibri"/>
                <a:cs typeface="Calibri"/>
              </a:rPr>
              <a:t> </a:t>
            </a:r>
            <a:r>
              <a:rPr sz="2800" dirty="0">
                <a:latin typeface="Calibri"/>
                <a:cs typeface="Calibri"/>
              </a:rPr>
              <a:t>process</a:t>
            </a:r>
            <a:r>
              <a:rPr sz="2800" spc="-20" dirty="0">
                <a:latin typeface="Calibri"/>
                <a:cs typeface="Calibri"/>
              </a:rPr>
              <a:t> </a:t>
            </a:r>
            <a:r>
              <a:rPr sz="2800" dirty="0">
                <a:latin typeface="Calibri"/>
                <a:cs typeface="Calibri"/>
              </a:rPr>
              <a:t>has</a:t>
            </a:r>
            <a:r>
              <a:rPr sz="2800" spc="-20" dirty="0">
                <a:latin typeface="Calibri"/>
                <a:cs typeface="Calibri"/>
              </a:rPr>
              <a:t> </a:t>
            </a:r>
            <a:r>
              <a:rPr sz="2800" dirty="0">
                <a:latin typeface="Calibri"/>
                <a:cs typeface="Calibri"/>
              </a:rPr>
              <a:t>a</a:t>
            </a:r>
            <a:r>
              <a:rPr sz="2800" spc="-30" dirty="0">
                <a:latin typeface="Calibri"/>
                <a:cs typeface="Calibri"/>
              </a:rPr>
              <a:t> </a:t>
            </a:r>
            <a:r>
              <a:rPr sz="2800" dirty="0">
                <a:latin typeface="Calibri"/>
                <a:cs typeface="Calibri"/>
              </a:rPr>
              <a:t>real</a:t>
            </a:r>
            <a:r>
              <a:rPr sz="2800" spc="-40" dirty="0">
                <a:latin typeface="Calibri"/>
                <a:cs typeface="Calibri"/>
              </a:rPr>
              <a:t> </a:t>
            </a:r>
            <a:r>
              <a:rPr sz="2800" dirty="0">
                <a:latin typeface="Calibri"/>
                <a:cs typeface="Calibri"/>
              </a:rPr>
              <a:t>uid</a:t>
            </a:r>
            <a:r>
              <a:rPr sz="2800" spc="-25" dirty="0">
                <a:latin typeface="Calibri"/>
                <a:cs typeface="Calibri"/>
              </a:rPr>
              <a:t> </a:t>
            </a:r>
            <a:r>
              <a:rPr sz="2800" dirty="0">
                <a:latin typeface="Calibri"/>
                <a:cs typeface="Calibri"/>
              </a:rPr>
              <a:t>(ruid)</a:t>
            </a:r>
            <a:r>
              <a:rPr sz="2800" spc="-30" dirty="0">
                <a:latin typeface="Calibri"/>
                <a:cs typeface="Calibri"/>
              </a:rPr>
              <a:t> </a:t>
            </a:r>
            <a:r>
              <a:rPr sz="2800" dirty="0">
                <a:latin typeface="Calibri"/>
                <a:cs typeface="Calibri"/>
              </a:rPr>
              <a:t>and</a:t>
            </a:r>
            <a:r>
              <a:rPr sz="2800" spc="-20" dirty="0">
                <a:latin typeface="Calibri"/>
                <a:cs typeface="Calibri"/>
              </a:rPr>
              <a:t> </a:t>
            </a:r>
            <a:r>
              <a:rPr sz="2800" dirty="0">
                <a:latin typeface="Calibri"/>
                <a:cs typeface="Calibri"/>
              </a:rPr>
              <a:t>an</a:t>
            </a:r>
            <a:r>
              <a:rPr sz="2800" spc="-25" dirty="0">
                <a:latin typeface="Calibri"/>
                <a:cs typeface="Calibri"/>
              </a:rPr>
              <a:t> </a:t>
            </a:r>
            <a:r>
              <a:rPr sz="2800" spc="-10" dirty="0">
                <a:latin typeface="Calibri"/>
                <a:cs typeface="Calibri"/>
              </a:rPr>
              <a:t>effective</a:t>
            </a:r>
            <a:r>
              <a:rPr sz="2800" spc="-30" dirty="0">
                <a:latin typeface="Calibri"/>
                <a:cs typeface="Calibri"/>
              </a:rPr>
              <a:t> </a:t>
            </a:r>
            <a:r>
              <a:rPr sz="2800" dirty="0">
                <a:latin typeface="Calibri"/>
                <a:cs typeface="Calibri"/>
              </a:rPr>
              <a:t>uid</a:t>
            </a:r>
            <a:r>
              <a:rPr sz="2800" spc="-20" dirty="0">
                <a:latin typeface="Calibri"/>
                <a:cs typeface="Calibri"/>
              </a:rPr>
              <a:t> </a:t>
            </a:r>
            <a:r>
              <a:rPr sz="2800" spc="-10" dirty="0">
                <a:latin typeface="Calibri"/>
                <a:cs typeface="Calibri"/>
              </a:rPr>
              <a:t>(euid)</a:t>
            </a:r>
            <a:endParaRPr sz="2800">
              <a:latin typeface="Calibri"/>
              <a:cs typeface="Calibri"/>
            </a:endParaRPr>
          </a:p>
          <a:p>
            <a:pPr marL="698500" lvl="1" indent="-229235">
              <a:lnSpc>
                <a:spcPct val="100000"/>
              </a:lnSpc>
              <a:spcBef>
                <a:spcPts val="235"/>
              </a:spcBef>
              <a:buFont typeface="Arial"/>
              <a:buChar char="•"/>
              <a:tabLst>
                <a:tab pos="698500" algn="l"/>
              </a:tabLst>
            </a:pPr>
            <a:r>
              <a:rPr sz="2400" dirty="0">
                <a:latin typeface="Calibri"/>
                <a:cs typeface="Calibri"/>
              </a:rPr>
              <a:t>When</a:t>
            </a:r>
            <a:r>
              <a:rPr sz="2400" spc="-30" dirty="0">
                <a:latin typeface="Calibri"/>
                <a:cs typeface="Calibri"/>
              </a:rPr>
              <a:t> </a:t>
            </a:r>
            <a:r>
              <a:rPr sz="2400" dirty="0">
                <a:latin typeface="Calibri"/>
                <a:cs typeface="Calibri"/>
              </a:rPr>
              <a:t>a</a:t>
            </a:r>
            <a:r>
              <a:rPr sz="2400" spc="-20" dirty="0">
                <a:latin typeface="Calibri"/>
                <a:cs typeface="Calibri"/>
              </a:rPr>
              <a:t> </a:t>
            </a:r>
            <a:r>
              <a:rPr sz="2400" dirty="0">
                <a:latin typeface="Calibri"/>
                <a:cs typeface="Calibri"/>
              </a:rPr>
              <a:t>user</a:t>
            </a:r>
            <a:r>
              <a:rPr sz="2400" spc="-20" dirty="0">
                <a:latin typeface="Calibri"/>
                <a:cs typeface="Calibri"/>
              </a:rPr>
              <a:t> </a:t>
            </a:r>
            <a:r>
              <a:rPr sz="2400" dirty="0">
                <a:latin typeface="Calibri"/>
                <a:cs typeface="Calibri"/>
              </a:rPr>
              <a:t>logs</a:t>
            </a:r>
            <a:r>
              <a:rPr sz="2400" spc="-25" dirty="0">
                <a:latin typeface="Calibri"/>
                <a:cs typeface="Calibri"/>
              </a:rPr>
              <a:t> </a:t>
            </a:r>
            <a:r>
              <a:rPr sz="2400" dirty="0">
                <a:latin typeface="Calibri"/>
                <a:cs typeface="Calibri"/>
              </a:rPr>
              <a:t>in,</a:t>
            </a:r>
            <a:r>
              <a:rPr sz="2400" spc="-20" dirty="0">
                <a:latin typeface="Calibri"/>
                <a:cs typeface="Calibri"/>
              </a:rPr>
              <a:t> </a:t>
            </a:r>
            <a:r>
              <a:rPr sz="2400" dirty="0">
                <a:latin typeface="Calibri"/>
                <a:cs typeface="Calibri"/>
              </a:rPr>
              <a:t>the</a:t>
            </a:r>
            <a:r>
              <a:rPr sz="2400" spc="-15" dirty="0">
                <a:latin typeface="Calibri"/>
                <a:cs typeface="Calibri"/>
              </a:rPr>
              <a:t> </a:t>
            </a:r>
            <a:r>
              <a:rPr sz="2400" dirty="0">
                <a:latin typeface="Calibri"/>
                <a:cs typeface="Calibri"/>
              </a:rPr>
              <a:t>effective</a:t>
            </a:r>
            <a:r>
              <a:rPr sz="2400" spc="-15" dirty="0">
                <a:latin typeface="Calibri"/>
                <a:cs typeface="Calibri"/>
              </a:rPr>
              <a:t> </a:t>
            </a:r>
            <a:r>
              <a:rPr sz="2400" dirty="0">
                <a:latin typeface="Calibri"/>
                <a:cs typeface="Calibri"/>
              </a:rPr>
              <a:t>uid</a:t>
            </a:r>
            <a:r>
              <a:rPr sz="2400" spc="-15" dirty="0">
                <a:latin typeface="Calibri"/>
                <a:cs typeface="Calibri"/>
              </a:rPr>
              <a:t> </a:t>
            </a:r>
            <a:r>
              <a:rPr sz="2400" dirty="0">
                <a:latin typeface="Calibri"/>
                <a:cs typeface="Calibri"/>
              </a:rPr>
              <a:t>is</a:t>
            </a:r>
            <a:r>
              <a:rPr sz="2400" spc="-25" dirty="0">
                <a:latin typeface="Calibri"/>
                <a:cs typeface="Calibri"/>
              </a:rPr>
              <a:t> </a:t>
            </a:r>
            <a:r>
              <a:rPr sz="2400" dirty="0">
                <a:latin typeface="Calibri"/>
                <a:cs typeface="Calibri"/>
              </a:rPr>
              <a:t>the</a:t>
            </a:r>
            <a:r>
              <a:rPr sz="2400" spc="-15" dirty="0">
                <a:latin typeface="Calibri"/>
                <a:cs typeface="Calibri"/>
              </a:rPr>
              <a:t> </a:t>
            </a:r>
            <a:r>
              <a:rPr sz="2400" dirty="0">
                <a:latin typeface="Calibri"/>
                <a:cs typeface="Calibri"/>
              </a:rPr>
              <a:t>same</a:t>
            </a:r>
            <a:r>
              <a:rPr sz="2400" spc="-15" dirty="0">
                <a:latin typeface="Calibri"/>
                <a:cs typeface="Calibri"/>
              </a:rPr>
              <a:t> </a:t>
            </a:r>
            <a:r>
              <a:rPr sz="2400" dirty="0">
                <a:latin typeface="Calibri"/>
                <a:cs typeface="Calibri"/>
              </a:rPr>
              <a:t>as</a:t>
            </a:r>
            <a:r>
              <a:rPr sz="2400" spc="-25" dirty="0">
                <a:latin typeface="Calibri"/>
                <a:cs typeface="Calibri"/>
              </a:rPr>
              <a:t> </a:t>
            </a:r>
            <a:r>
              <a:rPr sz="2400" dirty="0">
                <a:latin typeface="Calibri"/>
                <a:cs typeface="Calibri"/>
              </a:rPr>
              <a:t>the</a:t>
            </a:r>
            <a:r>
              <a:rPr sz="2400" spc="-15" dirty="0">
                <a:latin typeface="Calibri"/>
                <a:cs typeface="Calibri"/>
              </a:rPr>
              <a:t> </a:t>
            </a:r>
            <a:r>
              <a:rPr sz="2400" dirty="0">
                <a:latin typeface="Calibri"/>
                <a:cs typeface="Calibri"/>
              </a:rPr>
              <a:t>real</a:t>
            </a:r>
            <a:r>
              <a:rPr sz="2400" spc="-25" dirty="0">
                <a:latin typeface="Calibri"/>
                <a:cs typeface="Calibri"/>
              </a:rPr>
              <a:t> uid</a:t>
            </a:r>
            <a:endParaRPr sz="2400">
              <a:latin typeface="Calibri"/>
              <a:cs typeface="Calibri"/>
            </a:endParaRPr>
          </a:p>
          <a:p>
            <a:pPr marL="698500" lvl="1" indent="-229235">
              <a:lnSpc>
                <a:spcPct val="100000"/>
              </a:lnSpc>
              <a:spcBef>
                <a:spcPts val="215"/>
              </a:spcBef>
              <a:buFont typeface="Arial"/>
              <a:buChar char="•"/>
              <a:tabLst>
                <a:tab pos="698500" algn="l"/>
              </a:tabLst>
            </a:pPr>
            <a:r>
              <a:rPr sz="2400" dirty="0">
                <a:latin typeface="Calibri"/>
                <a:cs typeface="Calibri"/>
              </a:rPr>
              <a:t>The</a:t>
            </a:r>
            <a:r>
              <a:rPr sz="2400" spc="-55" dirty="0">
                <a:latin typeface="Calibri"/>
                <a:cs typeface="Calibri"/>
              </a:rPr>
              <a:t> </a:t>
            </a:r>
            <a:r>
              <a:rPr sz="2400" dirty="0">
                <a:latin typeface="Calibri"/>
                <a:cs typeface="Calibri"/>
              </a:rPr>
              <a:t>effective</a:t>
            </a:r>
            <a:r>
              <a:rPr sz="2400" spc="-35" dirty="0">
                <a:latin typeface="Calibri"/>
                <a:cs typeface="Calibri"/>
              </a:rPr>
              <a:t> </a:t>
            </a:r>
            <a:r>
              <a:rPr sz="2400" dirty="0">
                <a:latin typeface="Calibri"/>
                <a:cs typeface="Calibri"/>
              </a:rPr>
              <a:t>uid</a:t>
            </a:r>
            <a:r>
              <a:rPr sz="2400" spc="-40" dirty="0">
                <a:latin typeface="Calibri"/>
                <a:cs typeface="Calibri"/>
              </a:rPr>
              <a:t> </a:t>
            </a:r>
            <a:r>
              <a:rPr sz="2400" dirty="0">
                <a:latin typeface="Calibri"/>
                <a:cs typeface="Calibri"/>
              </a:rPr>
              <a:t>can</a:t>
            </a:r>
            <a:r>
              <a:rPr sz="2400" spc="-40" dirty="0">
                <a:latin typeface="Calibri"/>
                <a:cs typeface="Calibri"/>
              </a:rPr>
              <a:t> </a:t>
            </a:r>
            <a:r>
              <a:rPr sz="2400" dirty="0">
                <a:latin typeface="Calibri"/>
                <a:cs typeface="Calibri"/>
              </a:rPr>
              <a:t>change</a:t>
            </a:r>
            <a:r>
              <a:rPr sz="2400" spc="-40" dirty="0">
                <a:latin typeface="Calibri"/>
                <a:cs typeface="Calibri"/>
              </a:rPr>
              <a:t> </a:t>
            </a:r>
            <a:r>
              <a:rPr sz="2400" dirty="0">
                <a:latin typeface="Calibri"/>
                <a:cs typeface="Calibri"/>
              </a:rPr>
              <a:t>temporarily</a:t>
            </a:r>
            <a:r>
              <a:rPr sz="2400" spc="-40" dirty="0">
                <a:latin typeface="Calibri"/>
                <a:cs typeface="Calibri"/>
              </a:rPr>
              <a:t> </a:t>
            </a:r>
            <a:r>
              <a:rPr sz="2400" dirty="0">
                <a:latin typeface="Calibri"/>
                <a:cs typeface="Calibri"/>
              </a:rPr>
              <a:t>to</a:t>
            </a:r>
            <a:r>
              <a:rPr sz="2400" spc="-45" dirty="0">
                <a:latin typeface="Calibri"/>
                <a:cs typeface="Calibri"/>
              </a:rPr>
              <a:t> </a:t>
            </a:r>
            <a:r>
              <a:rPr sz="2400" dirty="0">
                <a:latin typeface="Calibri"/>
                <a:cs typeface="Calibri"/>
              </a:rPr>
              <a:t>allow</a:t>
            </a:r>
            <a:r>
              <a:rPr sz="2400" spc="-45" dirty="0">
                <a:latin typeface="Calibri"/>
                <a:cs typeface="Calibri"/>
              </a:rPr>
              <a:t> </a:t>
            </a:r>
            <a:r>
              <a:rPr sz="2400" dirty="0">
                <a:latin typeface="Calibri"/>
                <a:cs typeface="Calibri"/>
              </a:rPr>
              <a:t>privileged</a:t>
            </a:r>
            <a:r>
              <a:rPr sz="2400" spc="-40" dirty="0">
                <a:latin typeface="Calibri"/>
                <a:cs typeface="Calibri"/>
              </a:rPr>
              <a:t> </a:t>
            </a:r>
            <a:r>
              <a:rPr sz="2400" dirty="0">
                <a:latin typeface="Calibri"/>
                <a:cs typeface="Calibri"/>
              </a:rPr>
              <a:t>access</a:t>
            </a:r>
            <a:r>
              <a:rPr sz="2400" spc="-45" dirty="0">
                <a:latin typeface="Calibri"/>
                <a:cs typeface="Calibri"/>
              </a:rPr>
              <a:t> </a:t>
            </a:r>
            <a:r>
              <a:rPr sz="2400" dirty="0">
                <a:latin typeface="Calibri"/>
                <a:cs typeface="Calibri"/>
              </a:rPr>
              <a:t>to</a:t>
            </a:r>
            <a:r>
              <a:rPr sz="2400" spc="-45" dirty="0">
                <a:latin typeface="Calibri"/>
                <a:cs typeface="Calibri"/>
              </a:rPr>
              <a:t> </a:t>
            </a:r>
            <a:r>
              <a:rPr sz="2400" spc="-10" dirty="0">
                <a:latin typeface="Calibri"/>
                <a:cs typeface="Calibri"/>
              </a:rPr>
              <a:t>resources</a:t>
            </a:r>
            <a:endParaRPr sz="2400">
              <a:latin typeface="Calibri"/>
              <a:cs typeface="Calibri"/>
            </a:endParaRPr>
          </a:p>
          <a:p>
            <a:pPr marL="1155065" lvl="2" indent="-228600">
              <a:lnSpc>
                <a:spcPct val="100000"/>
              </a:lnSpc>
              <a:spcBef>
                <a:spcPts val="330"/>
              </a:spcBef>
              <a:buFont typeface="Arial"/>
              <a:buChar char="•"/>
              <a:tabLst>
                <a:tab pos="1155065" algn="l"/>
                <a:tab pos="1155700" algn="l"/>
              </a:tabLst>
            </a:pPr>
            <a:r>
              <a:rPr sz="2000" dirty="0">
                <a:latin typeface="Calibri"/>
                <a:cs typeface="Calibri"/>
              </a:rPr>
              <a:t>Without</a:t>
            </a:r>
            <a:r>
              <a:rPr sz="2000" spc="-35" dirty="0">
                <a:latin typeface="Calibri"/>
                <a:cs typeface="Calibri"/>
              </a:rPr>
              <a:t> </a:t>
            </a:r>
            <a:r>
              <a:rPr sz="2000" dirty="0">
                <a:latin typeface="Calibri"/>
                <a:cs typeface="Calibri"/>
              </a:rPr>
              <a:t>this</a:t>
            </a:r>
            <a:r>
              <a:rPr sz="2000" spc="-25" dirty="0">
                <a:latin typeface="Calibri"/>
                <a:cs typeface="Calibri"/>
              </a:rPr>
              <a:t> </a:t>
            </a:r>
            <a:r>
              <a:rPr sz="2000" dirty="0">
                <a:latin typeface="Calibri"/>
                <a:cs typeface="Calibri"/>
              </a:rPr>
              <a:t>ability</a:t>
            </a:r>
            <a:r>
              <a:rPr sz="2000" spc="-35" dirty="0">
                <a:latin typeface="Calibri"/>
                <a:cs typeface="Calibri"/>
              </a:rPr>
              <a:t> </a:t>
            </a:r>
            <a:r>
              <a:rPr sz="2000" dirty="0">
                <a:latin typeface="Calibri"/>
                <a:cs typeface="Calibri"/>
              </a:rPr>
              <a:t>most</a:t>
            </a:r>
            <a:r>
              <a:rPr sz="2000" spc="-25" dirty="0">
                <a:latin typeface="Calibri"/>
                <a:cs typeface="Calibri"/>
              </a:rPr>
              <a:t> </a:t>
            </a:r>
            <a:r>
              <a:rPr sz="2000" dirty="0">
                <a:latin typeface="Calibri"/>
                <a:cs typeface="Calibri"/>
              </a:rPr>
              <a:t>programs</a:t>
            </a:r>
            <a:r>
              <a:rPr sz="2000" spc="-25" dirty="0">
                <a:latin typeface="Calibri"/>
                <a:cs typeface="Calibri"/>
              </a:rPr>
              <a:t> </a:t>
            </a:r>
            <a:r>
              <a:rPr sz="2000" dirty="0">
                <a:latin typeface="Calibri"/>
                <a:cs typeface="Calibri"/>
              </a:rPr>
              <a:t>would</a:t>
            </a:r>
            <a:r>
              <a:rPr sz="2000" spc="-30" dirty="0">
                <a:latin typeface="Calibri"/>
                <a:cs typeface="Calibri"/>
              </a:rPr>
              <a:t> </a:t>
            </a:r>
            <a:r>
              <a:rPr sz="2000" dirty="0">
                <a:latin typeface="Calibri"/>
                <a:cs typeface="Calibri"/>
              </a:rPr>
              <a:t>be</a:t>
            </a:r>
            <a:r>
              <a:rPr sz="2000" spc="-20" dirty="0">
                <a:latin typeface="Calibri"/>
                <a:cs typeface="Calibri"/>
              </a:rPr>
              <a:t> </a:t>
            </a:r>
            <a:r>
              <a:rPr sz="2000" spc="-10" dirty="0">
                <a:latin typeface="Calibri"/>
                <a:cs typeface="Calibri"/>
              </a:rPr>
              <a:t>useless</a:t>
            </a:r>
            <a:endParaRPr sz="2000">
              <a:latin typeface="Calibri"/>
              <a:cs typeface="Calibri"/>
            </a:endParaRPr>
          </a:p>
          <a:p>
            <a:pPr marL="241300" indent="-228600">
              <a:lnSpc>
                <a:spcPct val="100000"/>
              </a:lnSpc>
              <a:spcBef>
                <a:spcPts val="590"/>
              </a:spcBef>
              <a:buFont typeface="Arial"/>
              <a:buChar char="•"/>
              <a:tabLst>
                <a:tab pos="241300" algn="l"/>
              </a:tabLst>
            </a:pPr>
            <a:r>
              <a:rPr sz="2800" dirty="0">
                <a:latin typeface="Calibri"/>
                <a:cs typeface="Calibri"/>
              </a:rPr>
              <a:t>In</a:t>
            </a:r>
            <a:r>
              <a:rPr sz="2800" spc="-30" dirty="0">
                <a:latin typeface="Calibri"/>
                <a:cs typeface="Calibri"/>
              </a:rPr>
              <a:t> </a:t>
            </a:r>
            <a:r>
              <a:rPr sz="2800" dirty="0">
                <a:latin typeface="Calibri"/>
                <a:cs typeface="Calibri"/>
              </a:rPr>
              <a:t>addition</a:t>
            </a:r>
            <a:r>
              <a:rPr sz="2800" spc="-20" dirty="0">
                <a:latin typeface="Calibri"/>
                <a:cs typeface="Calibri"/>
              </a:rPr>
              <a:t> </a:t>
            </a:r>
            <a:r>
              <a:rPr sz="2800" dirty="0">
                <a:latin typeface="Calibri"/>
                <a:cs typeface="Calibri"/>
              </a:rPr>
              <a:t>to</a:t>
            </a:r>
            <a:r>
              <a:rPr sz="2800" spc="-30" dirty="0">
                <a:latin typeface="Calibri"/>
                <a:cs typeface="Calibri"/>
              </a:rPr>
              <a:t> </a:t>
            </a:r>
            <a:r>
              <a:rPr sz="2800" dirty="0">
                <a:latin typeface="Calibri"/>
                <a:cs typeface="Calibri"/>
              </a:rPr>
              <a:t>rwx</a:t>
            </a:r>
            <a:r>
              <a:rPr sz="2800" spc="-25" dirty="0">
                <a:latin typeface="Calibri"/>
                <a:cs typeface="Calibri"/>
              </a:rPr>
              <a:t> </a:t>
            </a:r>
            <a:r>
              <a:rPr sz="2800" dirty="0">
                <a:latin typeface="Calibri"/>
                <a:cs typeface="Calibri"/>
              </a:rPr>
              <a:t>attributes,</a:t>
            </a:r>
            <a:r>
              <a:rPr sz="2800" spc="-20" dirty="0">
                <a:latin typeface="Calibri"/>
                <a:cs typeface="Calibri"/>
              </a:rPr>
              <a:t> </a:t>
            </a:r>
            <a:r>
              <a:rPr sz="2800" dirty="0">
                <a:latin typeface="Calibri"/>
                <a:cs typeface="Calibri"/>
              </a:rPr>
              <a:t>each</a:t>
            </a:r>
            <a:r>
              <a:rPr sz="2800" spc="-15" dirty="0">
                <a:latin typeface="Calibri"/>
                <a:cs typeface="Calibri"/>
              </a:rPr>
              <a:t> </a:t>
            </a:r>
            <a:r>
              <a:rPr sz="2800" spc="-10" dirty="0">
                <a:latin typeface="Calibri"/>
                <a:cs typeface="Calibri"/>
              </a:rPr>
              <a:t>executable</a:t>
            </a:r>
            <a:r>
              <a:rPr sz="2800" spc="-30" dirty="0">
                <a:latin typeface="Calibri"/>
                <a:cs typeface="Calibri"/>
              </a:rPr>
              <a:t> </a:t>
            </a:r>
            <a:r>
              <a:rPr sz="2800" dirty="0">
                <a:latin typeface="Calibri"/>
                <a:cs typeface="Calibri"/>
              </a:rPr>
              <a:t>file</a:t>
            </a:r>
            <a:r>
              <a:rPr sz="2800" spc="-30" dirty="0">
                <a:latin typeface="Calibri"/>
                <a:cs typeface="Calibri"/>
              </a:rPr>
              <a:t> </a:t>
            </a:r>
            <a:r>
              <a:rPr sz="2800" dirty="0">
                <a:latin typeface="Calibri"/>
                <a:cs typeface="Calibri"/>
              </a:rPr>
              <a:t>has</a:t>
            </a:r>
            <a:r>
              <a:rPr sz="2800" spc="-20" dirty="0">
                <a:latin typeface="Calibri"/>
                <a:cs typeface="Calibri"/>
              </a:rPr>
              <a:t> </a:t>
            </a:r>
            <a:r>
              <a:rPr sz="2800" dirty="0">
                <a:latin typeface="Calibri"/>
                <a:cs typeface="Calibri"/>
              </a:rPr>
              <a:t>a</a:t>
            </a:r>
            <a:r>
              <a:rPr sz="2800" spc="-25" dirty="0">
                <a:latin typeface="Calibri"/>
                <a:cs typeface="Calibri"/>
              </a:rPr>
              <a:t> </a:t>
            </a:r>
            <a:r>
              <a:rPr sz="2800" spc="-35" dirty="0">
                <a:latin typeface="Calibri"/>
                <a:cs typeface="Calibri"/>
              </a:rPr>
              <a:t>set-</a:t>
            </a:r>
            <a:r>
              <a:rPr sz="2800" dirty="0">
                <a:latin typeface="Calibri"/>
                <a:cs typeface="Calibri"/>
              </a:rPr>
              <a:t>uid</a:t>
            </a:r>
            <a:r>
              <a:rPr sz="2800" spc="-15" dirty="0">
                <a:latin typeface="Calibri"/>
                <a:cs typeface="Calibri"/>
              </a:rPr>
              <a:t> </a:t>
            </a:r>
            <a:r>
              <a:rPr sz="2800" spc="-25" dirty="0">
                <a:latin typeface="Calibri"/>
                <a:cs typeface="Calibri"/>
              </a:rPr>
              <a:t>bit</a:t>
            </a:r>
            <a:endParaRPr sz="2800">
              <a:latin typeface="Calibri"/>
              <a:cs typeface="Calibri"/>
            </a:endParaRPr>
          </a:p>
          <a:p>
            <a:pPr marL="697865" marR="369570" lvl="1" indent="-228600">
              <a:lnSpc>
                <a:spcPts val="2590"/>
              </a:lnSpc>
              <a:spcBef>
                <a:spcPts val="585"/>
              </a:spcBef>
              <a:buFont typeface="Arial"/>
              <a:buChar char="•"/>
              <a:tabLst>
                <a:tab pos="698500" algn="l"/>
              </a:tabLst>
            </a:pPr>
            <a:r>
              <a:rPr sz="2400" dirty="0">
                <a:latin typeface="Calibri"/>
                <a:cs typeface="Calibri"/>
              </a:rPr>
              <a:t>If</a:t>
            </a:r>
            <a:r>
              <a:rPr sz="2400" spc="-30" dirty="0">
                <a:latin typeface="Calibri"/>
                <a:cs typeface="Calibri"/>
              </a:rPr>
              <a:t> </a:t>
            </a:r>
            <a:r>
              <a:rPr sz="2400" dirty="0">
                <a:latin typeface="Calibri"/>
                <a:cs typeface="Calibri"/>
              </a:rPr>
              <a:t>the</a:t>
            </a:r>
            <a:r>
              <a:rPr sz="2400" spc="-10" dirty="0">
                <a:latin typeface="Calibri"/>
                <a:cs typeface="Calibri"/>
              </a:rPr>
              <a:t> </a:t>
            </a:r>
            <a:r>
              <a:rPr sz="2400" spc="-30" dirty="0">
                <a:latin typeface="Calibri"/>
                <a:cs typeface="Calibri"/>
              </a:rPr>
              <a:t>set-</a:t>
            </a:r>
            <a:r>
              <a:rPr sz="2400" dirty="0">
                <a:latin typeface="Calibri"/>
                <a:cs typeface="Calibri"/>
              </a:rPr>
              <a:t>uid</a:t>
            </a:r>
            <a:r>
              <a:rPr sz="2400" spc="-20" dirty="0">
                <a:latin typeface="Calibri"/>
                <a:cs typeface="Calibri"/>
              </a:rPr>
              <a:t> </a:t>
            </a:r>
            <a:r>
              <a:rPr sz="2400" dirty="0">
                <a:latin typeface="Calibri"/>
                <a:cs typeface="Calibri"/>
              </a:rPr>
              <a:t>bit</a:t>
            </a:r>
            <a:r>
              <a:rPr sz="2400" spc="-20" dirty="0">
                <a:latin typeface="Calibri"/>
                <a:cs typeface="Calibri"/>
              </a:rPr>
              <a:t> </a:t>
            </a:r>
            <a:r>
              <a:rPr sz="2400" dirty="0">
                <a:latin typeface="Calibri"/>
                <a:cs typeface="Calibri"/>
              </a:rPr>
              <a:t>is</a:t>
            </a:r>
            <a:r>
              <a:rPr sz="2400" spc="-20" dirty="0">
                <a:latin typeface="Calibri"/>
                <a:cs typeface="Calibri"/>
              </a:rPr>
              <a:t> </a:t>
            </a:r>
            <a:r>
              <a:rPr sz="2400" dirty="0">
                <a:latin typeface="Calibri"/>
                <a:cs typeface="Calibri"/>
              </a:rPr>
              <a:t>set</a:t>
            </a:r>
            <a:r>
              <a:rPr sz="2400" spc="-25" dirty="0">
                <a:latin typeface="Calibri"/>
                <a:cs typeface="Calibri"/>
              </a:rPr>
              <a:t> </a:t>
            </a:r>
            <a:r>
              <a:rPr sz="2400" dirty="0">
                <a:latin typeface="Calibri"/>
                <a:cs typeface="Calibri"/>
              </a:rPr>
              <a:t>on</a:t>
            </a:r>
            <a:r>
              <a:rPr sz="2400" spc="-15" dirty="0">
                <a:latin typeface="Calibri"/>
                <a:cs typeface="Calibri"/>
              </a:rPr>
              <a:t> </a:t>
            </a:r>
            <a:r>
              <a:rPr sz="2400" dirty="0">
                <a:latin typeface="Calibri"/>
                <a:cs typeface="Calibri"/>
              </a:rPr>
              <a:t>a</a:t>
            </a:r>
            <a:r>
              <a:rPr sz="2400" spc="-20" dirty="0">
                <a:latin typeface="Calibri"/>
                <a:cs typeface="Calibri"/>
              </a:rPr>
              <a:t> </a:t>
            </a:r>
            <a:r>
              <a:rPr sz="2400" dirty="0">
                <a:latin typeface="Calibri"/>
                <a:cs typeface="Calibri"/>
              </a:rPr>
              <a:t>program,</a:t>
            </a:r>
            <a:r>
              <a:rPr sz="2400" spc="-15" dirty="0">
                <a:latin typeface="Calibri"/>
                <a:cs typeface="Calibri"/>
              </a:rPr>
              <a:t> </a:t>
            </a:r>
            <a:r>
              <a:rPr sz="2400" dirty="0">
                <a:latin typeface="Calibri"/>
                <a:cs typeface="Calibri"/>
              </a:rPr>
              <a:t>the</a:t>
            </a:r>
            <a:r>
              <a:rPr sz="2400" spc="-10" dirty="0">
                <a:latin typeface="Calibri"/>
                <a:cs typeface="Calibri"/>
              </a:rPr>
              <a:t> </a:t>
            </a:r>
            <a:r>
              <a:rPr sz="2400" dirty="0">
                <a:latin typeface="Calibri"/>
                <a:cs typeface="Calibri"/>
              </a:rPr>
              <a:t>euid</a:t>
            </a:r>
            <a:r>
              <a:rPr sz="2400" spc="-20" dirty="0">
                <a:latin typeface="Calibri"/>
                <a:cs typeface="Calibri"/>
              </a:rPr>
              <a:t> </a:t>
            </a:r>
            <a:r>
              <a:rPr sz="2400" dirty="0">
                <a:latin typeface="Calibri"/>
                <a:cs typeface="Calibri"/>
              </a:rPr>
              <a:t>will</a:t>
            </a:r>
            <a:r>
              <a:rPr sz="2400" spc="-20" dirty="0">
                <a:latin typeface="Calibri"/>
                <a:cs typeface="Calibri"/>
              </a:rPr>
              <a:t> </a:t>
            </a:r>
            <a:r>
              <a:rPr sz="2400" dirty="0">
                <a:latin typeface="Calibri"/>
                <a:cs typeface="Calibri"/>
              </a:rPr>
              <a:t>be</a:t>
            </a:r>
            <a:r>
              <a:rPr sz="2400" spc="-15" dirty="0">
                <a:latin typeface="Calibri"/>
                <a:cs typeface="Calibri"/>
              </a:rPr>
              <a:t> </a:t>
            </a:r>
            <a:r>
              <a:rPr sz="2400" dirty="0">
                <a:latin typeface="Calibri"/>
                <a:cs typeface="Calibri"/>
              </a:rPr>
              <a:t>set</a:t>
            </a:r>
            <a:r>
              <a:rPr sz="2400" spc="-20" dirty="0">
                <a:latin typeface="Calibri"/>
                <a:cs typeface="Calibri"/>
              </a:rPr>
              <a:t> </a:t>
            </a:r>
            <a:r>
              <a:rPr sz="2400" dirty="0">
                <a:latin typeface="Calibri"/>
                <a:cs typeface="Calibri"/>
              </a:rPr>
              <a:t>to</a:t>
            </a:r>
            <a:r>
              <a:rPr sz="2400" spc="-20" dirty="0">
                <a:latin typeface="Calibri"/>
                <a:cs typeface="Calibri"/>
              </a:rPr>
              <a:t> </a:t>
            </a:r>
            <a:r>
              <a:rPr sz="2400" dirty="0">
                <a:latin typeface="Calibri"/>
                <a:cs typeface="Calibri"/>
              </a:rPr>
              <a:t>the</a:t>
            </a:r>
            <a:r>
              <a:rPr sz="2400" spc="-15" dirty="0">
                <a:latin typeface="Calibri"/>
                <a:cs typeface="Calibri"/>
              </a:rPr>
              <a:t> </a:t>
            </a:r>
            <a:r>
              <a:rPr sz="2400" dirty="0">
                <a:latin typeface="Calibri"/>
                <a:cs typeface="Calibri"/>
              </a:rPr>
              <a:t>owner</a:t>
            </a:r>
            <a:r>
              <a:rPr sz="2400" spc="-15" dirty="0">
                <a:latin typeface="Calibri"/>
                <a:cs typeface="Calibri"/>
              </a:rPr>
              <a:t> </a:t>
            </a:r>
            <a:r>
              <a:rPr sz="2400" dirty="0">
                <a:latin typeface="Calibri"/>
                <a:cs typeface="Calibri"/>
              </a:rPr>
              <a:t>id</a:t>
            </a:r>
            <a:r>
              <a:rPr sz="2400" spc="-15" dirty="0">
                <a:latin typeface="Calibri"/>
                <a:cs typeface="Calibri"/>
              </a:rPr>
              <a:t> </a:t>
            </a:r>
            <a:r>
              <a:rPr sz="2400" spc="-20" dirty="0">
                <a:latin typeface="Calibri"/>
                <a:cs typeface="Calibri"/>
              </a:rPr>
              <a:t>when </a:t>
            </a:r>
            <a:r>
              <a:rPr sz="2400" dirty="0">
                <a:latin typeface="Calibri"/>
                <a:cs typeface="Calibri"/>
              </a:rPr>
              <a:t>entering</a:t>
            </a:r>
            <a:r>
              <a:rPr sz="2400" spc="-40" dirty="0">
                <a:latin typeface="Calibri"/>
                <a:cs typeface="Calibri"/>
              </a:rPr>
              <a:t> </a:t>
            </a:r>
            <a:r>
              <a:rPr sz="2400" dirty="0">
                <a:latin typeface="Calibri"/>
                <a:cs typeface="Calibri"/>
              </a:rPr>
              <a:t>the</a:t>
            </a:r>
            <a:r>
              <a:rPr sz="2400" spc="-25" dirty="0">
                <a:latin typeface="Calibri"/>
                <a:cs typeface="Calibri"/>
              </a:rPr>
              <a:t> </a:t>
            </a:r>
            <a:r>
              <a:rPr sz="2400" spc="-10" dirty="0">
                <a:latin typeface="Calibri"/>
                <a:cs typeface="Calibri"/>
              </a:rPr>
              <a:t>executable</a:t>
            </a:r>
            <a:endParaRPr sz="2400">
              <a:latin typeface="Calibri"/>
              <a:cs typeface="Calibri"/>
            </a:endParaRPr>
          </a:p>
          <a:p>
            <a:pPr marL="698500" lvl="1" indent="-229235">
              <a:lnSpc>
                <a:spcPct val="100000"/>
              </a:lnSpc>
              <a:spcBef>
                <a:spcPts val="180"/>
              </a:spcBef>
              <a:buFont typeface="Arial"/>
              <a:buChar char="•"/>
              <a:tabLst>
                <a:tab pos="698500" algn="l"/>
              </a:tabLst>
            </a:pPr>
            <a:r>
              <a:rPr sz="2400" dirty="0">
                <a:latin typeface="Calibri"/>
                <a:cs typeface="Calibri"/>
              </a:rPr>
              <a:t>euid</a:t>
            </a:r>
            <a:r>
              <a:rPr sz="2400" spc="-35" dirty="0">
                <a:latin typeface="Calibri"/>
                <a:cs typeface="Calibri"/>
              </a:rPr>
              <a:t> </a:t>
            </a:r>
            <a:r>
              <a:rPr sz="2400" dirty="0">
                <a:latin typeface="Calibri"/>
                <a:cs typeface="Calibri"/>
              </a:rPr>
              <a:t>is</a:t>
            </a:r>
            <a:r>
              <a:rPr sz="2400" spc="-30" dirty="0">
                <a:latin typeface="Calibri"/>
                <a:cs typeface="Calibri"/>
              </a:rPr>
              <a:t> </a:t>
            </a:r>
            <a:r>
              <a:rPr sz="2400" dirty="0">
                <a:latin typeface="Calibri"/>
                <a:cs typeface="Calibri"/>
              </a:rPr>
              <a:t>set</a:t>
            </a:r>
            <a:r>
              <a:rPr sz="2400" spc="-25" dirty="0">
                <a:latin typeface="Calibri"/>
                <a:cs typeface="Calibri"/>
              </a:rPr>
              <a:t> </a:t>
            </a:r>
            <a:r>
              <a:rPr sz="2400" dirty="0">
                <a:latin typeface="Calibri"/>
                <a:cs typeface="Calibri"/>
              </a:rPr>
              <a:t>back</a:t>
            </a:r>
            <a:r>
              <a:rPr sz="2400" spc="-30" dirty="0">
                <a:latin typeface="Calibri"/>
                <a:cs typeface="Calibri"/>
              </a:rPr>
              <a:t> </a:t>
            </a:r>
            <a:r>
              <a:rPr sz="2400" dirty="0">
                <a:latin typeface="Calibri"/>
                <a:cs typeface="Calibri"/>
              </a:rPr>
              <a:t>to</a:t>
            </a:r>
            <a:r>
              <a:rPr sz="2400" spc="-25" dirty="0">
                <a:latin typeface="Calibri"/>
                <a:cs typeface="Calibri"/>
              </a:rPr>
              <a:t> </a:t>
            </a:r>
            <a:r>
              <a:rPr sz="2400" dirty="0">
                <a:latin typeface="Calibri"/>
                <a:cs typeface="Calibri"/>
              </a:rPr>
              <a:t>the</a:t>
            </a:r>
            <a:r>
              <a:rPr sz="2400" spc="-20" dirty="0">
                <a:latin typeface="Calibri"/>
                <a:cs typeface="Calibri"/>
              </a:rPr>
              <a:t> </a:t>
            </a:r>
            <a:r>
              <a:rPr sz="2400" dirty="0">
                <a:latin typeface="Calibri"/>
                <a:cs typeface="Calibri"/>
              </a:rPr>
              <a:t>ruid</a:t>
            </a:r>
            <a:r>
              <a:rPr sz="2400" spc="-25" dirty="0">
                <a:latin typeface="Calibri"/>
                <a:cs typeface="Calibri"/>
              </a:rPr>
              <a:t> </a:t>
            </a:r>
            <a:r>
              <a:rPr sz="2400" dirty="0">
                <a:latin typeface="Calibri"/>
                <a:cs typeface="Calibri"/>
              </a:rPr>
              <a:t>after</a:t>
            </a:r>
            <a:r>
              <a:rPr sz="2400" spc="-25" dirty="0">
                <a:latin typeface="Calibri"/>
                <a:cs typeface="Calibri"/>
              </a:rPr>
              <a:t> </a:t>
            </a:r>
            <a:r>
              <a:rPr sz="2400" dirty="0">
                <a:latin typeface="Calibri"/>
                <a:cs typeface="Calibri"/>
              </a:rPr>
              <a:t>returning</a:t>
            </a:r>
            <a:r>
              <a:rPr sz="2400" spc="-25" dirty="0">
                <a:latin typeface="Calibri"/>
                <a:cs typeface="Calibri"/>
              </a:rPr>
              <a:t> </a:t>
            </a:r>
            <a:r>
              <a:rPr sz="2400" dirty="0">
                <a:latin typeface="Calibri"/>
                <a:cs typeface="Calibri"/>
              </a:rPr>
              <a:t>from</a:t>
            </a:r>
            <a:r>
              <a:rPr sz="2400" spc="-30" dirty="0">
                <a:latin typeface="Calibri"/>
                <a:cs typeface="Calibri"/>
              </a:rPr>
              <a:t> </a:t>
            </a:r>
            <a:r>
              <a:rPr sz="2400" dirty="0">
                <a:latin typeface="Calibri"/>
                <a:cs typeface="Calibri"/>
              </a:rPr>
              <a:t>the</a:t>
            </a:r>
            <a:r>
              <a:rPr sz="2400" spc="-15" dirty="0">
                <a:latin typeface="Calibri"/>
                <a:cs typeface="Calibri"/>
              </a:rPr>
              <a:t> </a:t>
            </a:r>
            <a:r>
              <a:rPr sz="2400" spc="-10" dirty="0">
                <a:latin typeface="Calibri"/>
                <a:cs typeface="Calibri"/>
              </a:rPr>
              <a:t>executable</a:t>
            </a:r>
            <a:endParaRPr sz="240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89662" y="2849372"/>
            <a:ext cx="8541385" cy="939800"/>
          </a:xfrm>
          <a:prstGeom prst="rect">
            <a:avLst/>
          </a:prstGeom>
        </p:spPr>
        <p:txBody>
          <a:bodyPr vert="horz" wrap="square" lIns="0" tIns="12700" rIns="0" bIns="0" rtlCol="0">
            <a:spAutoFit/>
          </a:bodyPr>
          <a:lstStyle/>
          <a:p>
            <a:pPr marL="12700">
              <a:lnSpc>
                <a:spcPct val="100000"/>
              </a:lnSpc>
              <a:spcBef>
                <a:spcPts val="100"/>
              </a:spcBef>
            </a:pPr>
            <a:r>
              <a:rPr sz="6000" spc="-70" dirty="0"/>
              <a:t>Set-</a:t>
            </a:r>
            <a:r>
              <a:rPr sz="6000" dirty="0"/>
              <a:t>UID</a:t>
            </a:r>
            <a:r>
              <a:rPr sz="6000" spc="-65" dirty="0"/>
              <a:t> </a:t>
            </a:r>
            <a:r>
              <a:rPr sz="6000" dirty="0"/>
              <a:t>Privileged</a:t>
            </a:r>
            <a:r>
              <a:rPr sz="6000" spc="-60" dirty="0"/>
              <a:t> </a:t>
            </a:r>
            <a:r>
              <a:rPr sz="6000" spc="-35" dirty="0"/>
              <a:t>Programs</a:t>
            </a:r>
            <a:endParaRPr sz="6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4516" rIns="0" bIns="0" rtlCol="0">
            <a:spAutoFit/>
          </a:bodyPr>
          <a:lstStyle/>
          <a:p>
            <a:pPr marL="601345">
              <a:lnSpc>
                <a:spcPct val="100000"/>
              </a:lnSpc>
              <a:spcBef>
                <a:spcPts val="100"/>
              </a:spcBef>
            </a:pPr>
            <a:r>
              <a:rPr dirty="0"/>
              <a:t>Need</a:t>
            </a:r>
            <a:r>
              <a:rPr spc="-70" dirty="0"/>
              <a:t> </a:t>
            </a:r>
            <a:r>
              <a:rPr dirty="0"/>
              <a:t>for</a:t>
            </a:r>
            <a:r>
              <a:rPr spc="-70" dirty="0"/>
              <a:t> </a:t>
            </a:r>
            <a:r>
              <a:rPr dirty="0"/>
              <a:t>Privileged</a:t>
            </a:r>
            <a:r>
              <a:rPr spc="-55" dirty="0"/>
              <a:t> </a:t>
            </a:r>
            <a:r>
              <a:rPr spc="-25" dirty="0"/>
              <a:t>Programs</a:t>
            </a:r>
          </a:p>
        </p:txBody>
      </p:sp>
      <p:sp>
        <p:nvSpPr>
          <p:cNvPr id="3" name="object 3"/>
          <p:cNvSpPr txBox="1"/>
          <p:nvPr/>
        </p:nvSpPr>
        <p:spPr>
          <a:xfrm>
            <a:off x="916939" y="1441365"/>
            <a:ext cx="4718050" cy="882015"/>
          </a:xfrm>
          <a:prstGeom prst="rect">
            <a:avLst/>
          </a:prstGeom>
        </p:spPr>
        <p:txBody>
          <a:bodyPr vert="horz" wrap="square" lIns="0" tIns="46990" rIns="0" bIns="0" rtlCol="0">
            <a:spAutoFit/>
          </a:bodyPr>
          <a:lstStyle/>
          <a:p>
            <a:pPr marL="241300" indent="-228600">
              <a:lnSpc>
                <a:spcPct val="100000"/>
              </a:lnSpc>
              <a:spcBef>
                <a:spcPts val="370"/>
              </a:spcBef>
              <a:buFont typeface="Arial"/>
              <a:buChar char="•"/>
              <a:tabLst>
                <a:tab pos="241300" algn="l"/>
              </a:tabLst>
            </a:pPr>
            <a:r>
              <a:rPr sz="2800" dirty="0">
                <a:latin typeface="Calibri"/>
                <a:cs typeface="Calibri"/>
              </a:rPr>
              <a:t>Password</a:t>
            </a:r>
            <a:r>
              <a:rPr sz="2800" spc="-140" dirty="0">
                <a:latin typeface="Calibri"/>
                <a:cs typeface="Calibri"/>
              </a:rPr>
              <a:t> </a:t>
            </a:r>
            <a:r>
              <a:rPr sz="2800" spc="-10" dirty="0">
                <a:latin typeface="Calibri"/>
                <a:cs typeface="Calibri"/>
              </a:rPr>
              <a:t>Dilemma</a:t>
            </a:r>
            <a:endParaRPr sz="2800">
              <a:latin typeface="Calibri"/>
              <a:cs typeface="Calibri"/>
            </a:endParaRPr>
          </a:p>
          <a:p>
            <a:pPr marL="698500" lvl="1" indent="-228600">
              <a:lnSpc>
                <a:spcPct val="100000"/>
              </a:lnSpc>
              <a:spcBef>
                <a:spcPts val="229"/>
              </a:spcBef>
              <a:buFont typeface="Arial"/>
              <a:buChar char="•"/>
              <a:tabLst>
                <a:tab pos="698500" algn="l"/>
              </a:tabLst>
            </a:pPr>
            <a:r>
              <a:rPr sz="2400" dirty="0">
                <a:latin typeface="Calibri"/>
                <a:cs typeface="Calibri"/>
              </a:rPr>
              <a:t>Permissions</a:t>
            </a:r>
            <a:r>
              <a:rPr sz="2400" spc="-70" dirty="0">
                <a:latin typeface="Calibri"/>
                <a:cs typeface="Calibri"/>
              </a:rPr>
              <a:t> </a:t>
            </a:r>
            <a:r>
              <a:rPr sz="2400" dirty="0">
                <a:latin typeface="Calibri"/>
                <a:cs typeface="Calibri"/>
              </a:rPr>
              <a:t>of</a:t>
            </a:r>
            <a:r>
              <a:rPr sz="2400" spc="-50" dirty="0">
                <a:latin typeface="Calibri"/>
                <a:cs typeface="Calibri"/>
              </a:rPr>
              <a:t> </a:t>
            </a:r>
            <a:r>
              <a:rPr sz="2400" spc="-10" dirty="0">
                <a:latin typeface="Calibri"/>
                <a:cs typeface="Calibri"/>
              </a:rPr>
              <a:t>/etc/shadow</a:t>
            </a:r>
            <a:r>
              <a:rPr sz="2400" spc="-55" dirty="0">
                <a:latin typeface="Calibri"/>
                <a:cs typeface="Calibri"/>
              </a:rPr>
              <a:t> </a:t>
            </a:r>
            <a:r>
              <a:rPr sz="2400" spc="-10" dirty="0">
                <a:latin typeface="Calibri"/>
                <a:cs typeface="Calibri"/>
              </a:rPr>
              <a:t>File:</a:t>
            </a:r>
            <a:endParaRPr sz="2400">
              <a:latin typeface="Calibri"/>
              <a:cs typeface="Calibri"/>
            </a:endParaRPr>
          </a:p>
        </p:txBody>
      </p:sp>
      <p:sp>
        <p:nvSpPr>
          <p:cNvPr id="4" name="object 4"/>
          <p:cNvSpPr txBox="1"/>
          <p:nvPr/>
        </p:nvSpPr>
        <p:spPr>
          <a:xfrm>
            <a:off x="1374139" y="3507740"/>
            <a:ext cx="6334760" cy="39116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400" dirty="0">
                <a:latin typeface="Calibri"/>
                <a:cs typeface="Calibri"/>
              </a:rPr>
              <a:t>How</a:t>
            </a:r>
            <a:r>
              <a:rPr sz="2400" spc="-45" dirty="0">
                <a:latin typeface="Calibri"/>
                <a:cs typeface="Calibri"/>
              </a:rPr>
              <a:t> </a:t>
            </a:r>
            <a:r>
              <a:rPr sz="2400" dirty="0">
                <a:latin typeface="Calibri"/>
                <a:cs typeface="Calibri"/>
              </a:rPr>
              <a:t>would</a:t>
            </a:r>
            <a:r>
              <a:rPr sz="2400" spc="-30" dirty="0">
                <a:latin typeface="Calibri"/>
                <a:cs typeface="Calibri"/>
              </a:rPr>
              <a:t> </a:t>
            </a:r>
            <a:r>
              <a:rPr sz="2400" dirty="0">
                <a:latin typeface="Calibri"/>
                <a:cs typeface="Calibri"/>
              </a:rPr>
              <a:t>normal</a:t>
            </a:r>
            <a:r>
              <a:rPr sz="2400" spc="-35" dirty="0">
                <a:latin typeface="Calibri"/>
                <a:cs typeface="Calibri"/>
              </a:rPr>
              <a:t> </a:t>
            </a:r>
            <a:r>
              <a:rPr sz="2400" dirty="0">
                <a:latin typeface="Calibri"/>
                <a:cs typeface="Calibri"/>
              </a:rPr>
              <a:t>users</a:t>
            </a:r>
            <a:r>
              <a:rPr sz="2400" spc="-35" dirty="0">
                <a:latin typeface="Calibri"/>
                <a:cs typeface="Calibri"/>
              </a:rPr>
              <a:t> </a:t>
            </a:r>
            <a:r>
              <a:rPr sz="2400" dirty="0">
                <a:latin typeface="Calibri"/>
                <a:cs typeface="Calibri"/>
              </a:rPr>
              <a:t>change</a:t>
            </a:r>
            <a:r>
              <a:rPr sz="2400" spc="-25" dirty="0">
                <a:latin typeface="Calibri"/>
                <a:cs typeface="Calibri"/>
              </a:rPr>
              <a:t> </a:t>
            </a:r>
            <a:r>
              <a:rPr sz="2400" dirty="0">
                <a:latin typeface="Calibri"/>
                <a:cs typeface="Calibri"/>
              </a:rPr>
              <a:t>their</a:t>
            </a:r>
            <a:r>
              <a:rPr sz="2400" spc="-25" dirty="0">
                <a:latin typeface="Calibri"/>
                <a:cs typeface="Calibri"/>
              </a:rPr>
              <a:t> </a:t>
            </a:r>
            <a:r>
              <a:rPr sz="2400" spc="-10" dirty="0">
                <a:latin typeface="Calibri"/>
                <a:cs typeface="Calibri"/>
              </a:rPr>
              <a:t>password?</a:t>
            </a:r>
            <a:endParaRPr sz="2400">
              <a:latin typeface="Calibri"/>
              <a:cs typeface="Calibri"/>
            </a:endParaRPr>
          </a:p>
        </p:txBody>
      </p:sp>
      <p:pic>
        <p:nvPicPr>
          <p:cNvPr id="5" name="object 5"/>
          <p:cNvPicPr/>
          <p:nvPr/>
        </p:nvPicPr>
        <p:blipFill>
          <a:blip r:embed="rId2" cstate="print"/>
          <a:stretch>
            <a:fillRect/>
          </a:stretch>
        </p:blipFill>
        <p:spPr>
          <a:xfrm>
            <a:off x="1587872" y="2624414"/>
            <a:ext cx="8227392" cy="604777"/>
          </a:xfrm>
          <a:prstGeom prst="rect">
            <a:avLst/>
          </a:prstGeom>
        </p:spPr>
      </p:pic>
      <p:pic>
        <p:nvPicPr>
          <p:cNvPr id="6" name="object 6"/>
          <p:cNvPicPr/>
          <p:nvPr/>
        </p:nvPicPr>
        <p:blipFill>
          <a:blip r:embed="rId3" cstate="print"/>
          <a:stretch>
            <a:fillRect/>
          </a:stretch>
        </p:blipFill>
        <p:spPr>
          <a:xfrm>
            <a:off x="1354014" y="4152746"/>
            <a:ext cx="8928693" cy="200186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0276" rIns="0" bIns="0" rtlCol="0">
            <a:spAutoFit/>
          </a:bodyPr>
          <a:lstStyle/>
          <a:p>
            <a:pPr marL="601345">
              <a:lnSpc>
                <a:spcPct val="100000"/>
              </a:lnSpc>
              <a:spcBef>
                <a:spcPts val="100"/>
              </a:spcBef>
            </a:pPr>
            <a:r>
              <a:rPr spc="-65" dirty="0"/>
              <a:t>Two-</a:t>
            </a:r>
            <a:r>
              <a:rPr dirty="0"/>
              <a:t>Tier</a:t>
            </a:r>
            <a:r>
              <a:rPr spc="-5" dirty="0"/>
              <a:t> </a:t>
            </a:r>
            <a:r>
              <a:rPr spc="-10" dirty="0"/>
              <a:t>Approach</a:t>
            </a:r>
          </a:p>
        </p:txBody>
      </p:sp>
      <p:sp>
        <p:nvSpPr>
          <p:cNvPr id="3" name="object 3"/>
          <p:cNvSpPr txBox="1"/>
          <p:nvPr/>
        </p:nvSpPr>
        <p:spPr>
          <a:xfrm>
            <a:off x="745490" y="1661667"/>
            <a:ext cx="5745480" cy="4033520"/>
          </a:xfrm>
          <a:prstGeom prst="rect">
            <a:avLst/>
          </a:prstGeom>
        </p:spPr>
        <p:txBody>
          <a:bodyPr vert="horz" wrap="square" lIns="0" tIns="63500" rIns="0" bIns="0" rtlCol="0">
            <a:spAutoFit/>
          </a:bodyPr>
          <a:lstStyle/>
          <a:p>
            <a:pPr marL="241300" marR="88265" indent="-228600">
              <a:lnSpc>
                <a:spcPts val="3000"/>
              </a:lnSpc>
              <a:spcBef>
                <a:spcPts val="500"/>
              </a:spcBef>
              <a:buFont typeface="Arial"/>
              <a:buChar char="•"/>
              <a:tabLst>
                <a:tab pos="241300" algn="l"/>
              </a:tabLst>
            </a:pPr>
            <a:r>
              <a:rPr sz="2800" dirty="0">
                <a:latin typeface="Calibri"/>
                <a:cs typeface="Calibri"/>
              </a:rPr>
              <a:t>Implementing</a:t>
            </a:r>
            <a:r>
              <a:rPr sz="2800" spc="-70" dirty="0">
                <a:latin typeface="Calibri"/>
                <a:cs typeface="Calibri"/>
              </a:rPr>
              <a:t> </a:t>
            </a:r>
            <a:r>
              <a:rPr sz="2800" spc="-10" dirty="0">
                <a:latin typeface="Calibri"/>
                <a:cs typeface="Calibri"/>
              </a:rPr>
              <a:t>fine-</a:t>
            </a:r>
            <a:r>
              <a:rPr sz="2800" dirty="0">
                <a:latin typeface="Calibri"/>
                <a:cs typeface="Calibri"/>
              </a:rPr>
              <a:t>grained</a:t>
            </a:r>
            <a:r>
              <a:rPr sz="2800" spc="-55" dirty="0">
                <a:latin typeface="Calibri"/>
                <a:cs typeface="Calibri"/>
              </a:rPr>
              <a:t> </a:t>
            </a:r>
            <a:r>
              <a:rPr sz="2800" spc="-10" dirty="0">
                <a:latin typeface="Calibri"/>
                <a:cs typeface="Calibri"/>
              </a:rPr>
              <a:t>access </a:t>
            </a:r>
            <a:r>
              <a:rPr sz="2800" dirty="0">
                <a:latin typeface="Calibri"/>
                <a:cs typeface="Calibri"/>
              </a:rPr>
              <a:t>control</a:t>
            </a:r>
            <a:r>
              <a:rPr sz="2800" spc="-105" dirty="0">
                <a:latin typeface="Calibri"/>
                <a:cs typeface="Calibri"/>
              </a:rPr>
              <a:t> </a:t>
            </a:r>
            <a:r>
              <a:rPr sz="2800" dirty="0">
                <a:latin typeface="Calibri"/>
                <a:cs typeface="Calibri"/>
              </a:rPr>
              <a:t>in</a:t>
            </a:r>
            <a:r>
              <a:rPr sz="2800" spc="-90" dirty="0">
                <a:latin typeface="Calibri"/>
                <a:cs typeface="Calibri"/>
              </a:rPr>
              <a:t> </a:t>
            </a:r>
            <a:r>
              <a:rPr sz="2800" dirty="0">
                <a:latin typeface="Calibri"/>
                <a:cs typeface="Calibri"/>
              </a:rPr>
              <a:t>operating</a:t>
            </a:r>
            <a:r>
              <a:rPr sz="2800" spc="-95" dirty="0">
                <a:latin typeface="Calibri"/>
                <a:cs typeface="Calibri"/>
              </a:rPr>
              <a:t> </a:t>
            </a:r>
            <a:r>
              <a:rPr sz="2800" dirty="0">
                <a:latin typeface="Calibri"/>
                <a:cs typeface="Calibri"/>
              </a:rPr>
              <a:t>systems</a:t>
            </a:r>
            <a:r>
              <a:rPr sz="2800" spc="-90" dirty="0">
                <a:latin typeface="Calibri"/>
                <a:cs typeface="Calibri"/>
              </a:rPr>
              <a:t> </a:t>
            </a:r>
            <a:r>
              <a:rPr sz="2800" dirty="0">
                <a:latin typeface="Calibri"/>
                <a:cs typeface="Calibri"/>
              </a:rPr>
              <a:t>make</a:t>
            </a:r>
            <a:r>
              <a:rPr sz="2800" spc="-90" dirty="0">
                <a:latin typeface="Calibri"/>
                <a:cs typeface="Calibri"/>
              </a:rPr>
              <a:t> </a:t>
            </a:r>
            <a:r>
              <a:rPr sz="2800" spc="-25" dirty="0">
                <a:latin typeface="Calibri"/>
                <a:cs typeface="Calibri"/>
              </a:rPr>
              <a:t>OS </a:t>
            </a:r>
            <a:r>
              <a:rPr sz="2800" dirty="0">
                <a:latin typeface="Calibri"/>
                <a:cs typeface="Calibri"/>
              </a:rPr>
              <a:t>over</a:t>
            </a:r>
            <a:r>
              <a:rPr sz="2800" spc="-60" dirty="0">
                <a:latin typeface="Calibri"/>
                <a:cs typeface="Calibri"/>
              </a:rPr>
              <a:t> </a:t>
            </a:r>
            <a:r>
              <a:rPr sz="2800" spc="-10" dirty="0">
                <a:latin typeface="Calibri"/>
                <a:cs typeface="Calibri"/>
              </a:rPr>
              <a:t>complicated.</a:t>
            </a:r>
            <a:endParaRPr sz="2800">
              <a:latin typeface="Calibri"/>
              <a:cs typeface="Calibri"/>
            </a:endParaRPr>
          </a:p>
          <a:p>
            <a:pPr>
              <a:lnSpc>
                <a:spcPct val="100000"/>
              </a:lnSpc>
              <a:spcBef>
                <a:spcPts val="20"/>
              </a:spcBef>
              <a:buFont typeface="Arial"/>
              <a:buChar char="•"/>
            </a:pPr>
            <a:endParaRPr sz="4150">
              <a:latin typeface="Calibri"/>
              <a:cs typeface="Calibri"/>
            </a:endParaRPr>
          </a:p>
          <a:p>
            <a:pPr marL="241300" marR="5080" indent="-228600">
              <a:lnSpc>
                <a:spcPts val="3000"/>
              </a:lnSpc>
              <a:buFont typeface="Arial"/>
              <a:buChar char="•"/>
              <a:tabLst>
                <a:tab pos="241300" algn="l"/>
              </a:tabLst>
            </a:pPr>
            <a:r>
              <a:rPr sz="2800" dirty="0">
                <a:latin typeface="Calibri"/>
                <a:cs typeface="Calibri"/>
              </a:rPr>
              <a:t>OS</a:t>
            </a:r>
            <a:r>
              <a:rPr sz="2800" spc="-55" dirty="0">
                <a:latin typeface="Calibri"/>
                <a:cs typeface="Calibri"/>
              </a:rPr>
              <a:t> </a:t>
            </a:r>
            <a:r>
              <a:rPr sz="2800" dirty="0">
                <a:latin typeface="Calibri"/>
                <a:cs typeface="Calibri"/>
              </a:rPr>
              <a:t>relies</a:t>
            </a:r>
            <a:r>
              <a:rPr sz="2800" spc="-55" dirty="0">
                <a:latin typeface="Calibri"/>
                <a:cs typeface="Calibri"/>
              </a:rPr>
              <a:t> </a:t>
            </a:r>
            <a:r>
              <a:rPr sz="2800" dirty="0">
                <a:latin typeface="Calibri"/>
                <a:cs typeface="Calibri"/>
              </a:rPr>
              <a:t>on</a:t>
            </a:r>
            <a:r>
              <a:rPr sz="2800" spc="-55" dirty="0">
                <a:latin typeface="Calibri"/>
                <a:cs typeface="Calibri"/>
              </a:rPr>
              <a:t> </a:t>
            </a:r>
            <a:r>
              <a:rPr sz="2800" dirty="0">
                <a:latin typeface="Calibri"/>
                <a:cs typeface="Calibri"/>
              </a:rPr>
              <a:t>extension</a:t>
            </a:r>
            <a:r>
              <a:rPr sz="2800" spc="-50" dirty="0">
                <a:latin typeface="Calibri"/>
                <a:cs typeface="Calibri"/>
              </a:rPr>
              <a:t> </a:t>
            </a:r>
            <a:r>
              <a:rPr sz="2800" dirty="0">
                <a:latin typeface="Calibri"/>
                <a:cs typeface="Calibri"/>
              </a:rPr>
              <a:t>to</a:t>
            </a:r>
            <a:r>
              <a:rPr sz="2800" spc="-60" dirty="0">
                <a:latin typeface="Calibri"/>
                <a:cs typeface="Calibri"/>
              </a:rPr>
              <a:t> </a:t>
            </a:r>
            <a:r>
              <a:rPr sz="2800" dirty="0">
                <a:latin typeface="Calibri"/>
                <a:cs typeface="Calibri"/>
              </a:rPr>
              <a:t>enforce</a:t>
            </a:r>
            <a:r>
              <a:rPr sz="2800" spc="-60" dirty="0">
                <a:latin typeface="Calibri"/>
                <a:cs typeface="Calibri"/>
              </a:rPr>
              <a:t> </a:t>
            </a:r>
            <a:r>
              <a:rPr sz="2800" spc="-10" dirty="0">
                <a:latin typeface="Calibri"/>
                <a:cs typeface="Calibri"/>
              </a:rPr>
              <a:t>fine- </a:t>
            </a:r>
            <a:r>
              <a:rPr sz="2800" dirty="0">
                <a:latin typeface="Calibri"/>
                <a:cs typeface="Calibri"/>
              </a:rPr>
              <a:t>grained</a:t>
            </a:r>
            <a:r>
              <a:rPr sz="2800" spc="-50" dirty="0">
                <a:latin typeface="Calibri"/>
                <a:cs typeface="Calibri"/>
              </a:rPr>
              <a:t> </a:t>
            </a:r>
            <a:r>
              <a:rPr sz="2800" dirty="0">
                <a:latin typeface="Calibri"/>
                <a:cs typeface="Calibri"/>
              </a:rPr>
              <a:t>access</a:t>
            </a:r>
            <a:r>
              <a:rPr sz="2800" spc="-45" dirty="0">
                <a:latin typeface="Calibri"/>
                <a:cs typeface="Calibri"/>
              </a:rPr>
              <a:t> </a:t>
            </a:r>
            <a:r>
              <a:rPr sz="2800" spc="-10" dirty="0">
                <a:latin typeface="Calibri"/>
                <a:cs typeface="Calibri"/>
              </a:rPr>
              <a:t>control</a:t>
            </a:r>
            <a:endParaRPr sz="2800">
              <a:latin typeface="Calibri"/>
              <a:cs typeface="Calibri"/>
            </a:endParaRPr>
          </a:p>
          <a:p>
            <a:pPr>
              <a:lnSpc>
                <a:spcPct val="100000"/>
              </a:lnSpc>
              <a:spcBef>
                <a:spcPts val="45"/>
              </a:spcBef>
              <a:buFont typeface="Arial"/>
              <a:buChar char="•"/>
            </a:pPr>
            <a:endParaRPr sz="4150">
              <a:latin typeface="Calibri"/>
              <a:cs typeface="Calibri"/>
            </a:endParaRPr>
          </a:p>
          <a:p>
            <a:pPr marL="241300" marR="1337310" indent="-228600">
              <a:lnSpc>
                <a:spcPts val="3000"/>
              </a:lnSpc>
              <a:buFont typeface="Arial"/>
              <a:buChar char="•"/>
              <a:tabLst>
                <a:tab pos="241300" algn="l"/>
              </a:tabLst>
            </a:pPr>
            <a:r>
              <a:rPr sz="2800" dirty="0">
                <a:latin typeface="Calibri"/>
                <a:cs typeface="Calibri"/>
              </a:rPr>
              <a:t>Privileged</a:t>
            </a:r>
            <a:r>
              <a:rPr sz="2800" spc="-85" dirty="0">
                <a:latin typeface="Calibri"/>
                <a:cs typeface="Calibri"/>
              </a:rPr>
              <a:t> </a:t>
            </a:r>
            <a:r>
              <a:rPr sz="2800" dirty="0">
                <a:latin typeface="Calibri"/>
                <a:cs typeface="Calibri"/>
              </a:rPr>
              <a:t>programs</a:t>
            </a:r>
            <a:r>
              <a:rPr sz="2800" spc="-70" dirty="0">
                <a:latin typeface="Calibri"/>
                <a:cs typeface="Calibri"/>
              </a:rPr>
              <a:t> </a:t>
            </a:r>
            <a:r>
              <a:rPr sz="2800" dirty="0">
                <a:latin typeface="Calibri"/>
                <a:cs typeface="Calibri"/>
              </a:rPr>
              <a:t>are</a:t>
            </a:r>
            <a:r>
              <a:rPr sz="2800" spc="-75" dirty="0">
                <a:latin typeface="Calibri"/>
                <a:cs typeface="Calibri"/>
              </a:rPr>
              <a:t> </a:t>
            </a:r>
            <a:r>
              <a:rPr sz="2800" spc="-20" dirty="0">
                <a:latin typeface="Calibri"/>
                <a:cs typeface="Calibri"/>
              </a:rPr>
              <a:t>such </a:t>
            </a:r>
            <a:r>
              <a:rPr sz="2800" spc="-10" dirty="0">
                <a:latin typeface="Calibri"/>
                <a:cs typeface="Calibri"/>
              </a:rPr>
              <a:t>extensions</a:t>
            </a:r>
            <a:endParaRPr sz="2800">
              <a:latin typeface="Calibri"/>
              <a:cs typeface="Calibri"/>
            </a:endParaRPr>
          </a:p>
        </p:txBody>
      </p:sp>
      <p:pic>
        <p:nvPicPr>
          <p:cNvPr id="4" name="object 4"/>
          <p:cNvPicPr/>
          <p:nvPr/>
        </p:nvPicPr>
        <p:blipFill>
          <a:blip r:embed="rId2" cstate="print"/>
          <a:stretch>
            <a:fillRect/>
          </a:stretch>
        </p:blipFill>
        <p:spPr>
          <a:xfrm>
            <a:off x="6384994" y="1497378"/>
            <a:ext cx="5623264" cy="435133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0276" rIns="0" bIns="0" rtlCol="0">
            <a:spAutoFit/>
          </a:bodyPr>
          <a:lstStyle/>
          <a:p>
            <a:pPr marL="601345">
              <a:lnSpc>
                <a:spcPct val="100000"/>
              </a:lnSpc>
              <a:spcBef>
                <a:spcPts val="100"/>
              </a:spcBef>
            </a:pPr>
            <a:r>
              <a:rPr dirty="0"/>
              <a:t>Types</a:t>
            </a:r>
            <a:r>
              <a:rPr spc="-120" dirty="0"/>
              <a:t> </a:t>
            </a:r>
            <a:r>
              <a:rPr dirty="0"/>
              <a:t>of</a:t>
            </a:r>
            <a:r>
              <a:rPr spc="-105" dirty="0"/>
              <a:t> </a:t>
            </a:r>
            <a:r>
              <a:rPr dirty="0"/>
              <a:t>Privileged</a:t>
            </a:r>
            <a:r>
              <a:rPr spc="-100" dirty="0"/>
              <a:t> </a:t>
            </a:r>
            <a:r>
              <a:rPr spc="-25" dirty="0"/>
              <a:t>Programs</a:t>
            </a:r>
          </a:p>
        </p:txBody>
      </p:sp>
      <p:sp>
        <p:nvSpPr>
          <p:cNvPr id="3" name="object 3"/>
          <p:cNvSpPr txBox="1"/>
          <p:nvPr/>
        </p:nvSpPr>
        <p:spPr>
          <a:xfrm>
            <a:off x="745490" y="1627292"/>
            <a:ext cx="6574155" cy="3079750"/>
          </a:xfrm>
          <a:prstGeom prst="rect">
            <a:avLst/>
          </a:prstGeom>
        </p:spPr>
        <p:txBody>
          <a:bodyPr vert="horz" wrap="square" lIns="0" tIns="46990" rIns="0" bIns="0" rtlCol="0">
            <a:spAutoFit/>
          </a:bodyPr>
          <a:lstStyle/>
          <a:p>
            <a:pPr marL="241300" indent="-228600">
              <a:lnSpc>
                <a:spcPct val="100000"/>
              </a:lnSpc>
              <a:spcBef>
                <a:spcPts val="370"/>
              </a:spcBef>
              <a:buFont typeface="Arial"/>
              <a:buChar char="•"/>
              <a:tabLst>
                <a:tab pos="241300" algn="l"/>
              </a:tabLst>
            </a:pPr>
            <a:r>
              <a:rPr sz="2800" spc="-10" dirty="0">
                <a:latin typeface="Calibri"/>
                <a:cs typeface="Calibri"/>
              </a:rPr>
              <a:t>Daemons</a:t>
            </a:r>
            <a:endParaRPr sz="2800">
              <a:latin typeface="Calibri"/>
              <a:cs typeface="Calibri"/>
            </a:endParaRPr>
          </a:p>
          <a:p>
            <a:pPr marL="698500" lvl="1" indent="-228600">
              <a:lnSpc>
                <a:spcPct val="100000"/>
              </a:lnSpc>
              <a:spcBef>
                <a:spcPts val="229"/>
              </a:spcBef>
              <a:buFont typeface="Arial"/>
              <a:buChar char="•"/>
              <a:tabLst>
                <a:tab pos="698500" algn="l"/>
              </a:tabLst>
            </a:pPr>
            <a:r>
              <a:rPr sz="2400" dirty="0">
                <a:latin typeface="Calibri"/>
                <a:cs typeface="Calibri"/>
              </a:rPr>
              <a:t>Computer</a:t>
            </a:r>
            <a:r>
              <a:rPr sz="2400" spc="-50" dirty="0">
                <a:latin typeface="Calibri"/>
                <a:cs typeface="Calibri"/>
              </a:rPr>
              <a:t> </a:t>
            </a:r>
            <a:r>
              <a:rPr sz="2400" dirty="0">
                <a:latin typeface="Calibri"/>
                <a:cs typeface="Calibri"/>
              </a:rPr>
              <a:t>program</a:t>
            </a:r>
            <a:r>
              <a:rPr sz="2400" spc="-35" dirty="0">
                <a:latin typeface="Calibri"/>
                <a:cs typeface="Calibri"/>
              </a:rPr>
              <a:t> </a:t>
            </a:r>
            <a:r>
              <a:rPr sz="2400" dirty="0">
                <a:latin typeface="Calibri"/>
                <a:cs typeface="Calibri"/>
              </a:rPr>
              <a:t>that</a:t>
            </a:r>
            <a:r>
              <a:rPr sz="2400" spc="-40" dirty="0">
                <a:latin typeface="Calibri"/>
                <a:cs typeface="Calibri"/>
              </a:rPr>
              <a:t> </a:t>
            </a:r>
            <a:r>
              <a:rPr sz="2400" dirty="0">
                <a:latin typeface="Calibri"/>
                <a:cs typeface="Calibri"/>
              </a:rPr>
              <a:t>runs</a:t>
            </a:r>
            <a:r>
              <a:rPr sz="2400" spc="-40" dirty="0">
                <a:latin typeface="Calibri"/>
                <a:cs typeface="Calibri"/>
              </a:rPr>
              <a:t> </a:t>
            </a:r>
            <a:r>
              <a:rPr sz="2400" dirty="0">
                <a:latin typeface="Calibri"/>
                <a:cs typeface="Calibri"/>
              </a:rPr>
              <a:t>in</a:t>
            </a:r>
            <a:r>
              <a:rPr sz="2400" spc="-35" dirty="0">
                <a:latin typeface="Calibri"/>
                <a:cs typeface="Calibri"/>
              </a:rPr>
              <a:t> </a:t>
            </a:r>
            <a:r>
              <a:rPr sz="2400" dirty="0">
                <a:latin typeface="Calibri"/>
                <a:cs typeface="Calibri"/>
              </a:rPr>
              <a:t>the</a:t>
            </a:r>
            <a:r>
              <a:rPr sz="2400" spc="-30" dirty="0">
                <a:latin typeface="Calibri"/>
                <a:cs typeface="Calibri"/>
              </a:rPr>
              <a:t> </a:t>
            </a:r>
            <a:r>
              <a:rPr sz="2400" spc="-10" dirty="0">
                <a:latin typeface="Calibri"/>
                <a:cs typeface="Calibri"/>
              </a:rPr>
              <a:t>background</a:t>
            </a:r>
            <a:endParaRPr sz="2400">
              <a:latin typeface="Calibri"/>
              <a:cs typeface="Calibri"/>
            </a:endParaRPr>
          </a:p>
          <a:p>
            <a:pPr marL="698500" lvl="1" indent="-228600">
              <a:lnSpc>
                <a:spcPct val="100000"/>
              </a:lnSpc>
              <a:spcBef>
                <a:spcPts val="215"/>
              </a:spcBef>
              <a:buFont typeface="Arial"/>
              <a:buChar char="•"/>
              <a:tabLst>
                <a:tab pos="698500" algn="l"/>
              </a:tabLst>
            </a:pPr>
            <a:r>
              <a:rPr sz="2400" dirty="0">
                <a:latin typeface="Calibri"/>
                <a:cs typeface="Calibri"/>
              </a:rPr>
              <a:t>Needs</a:t>
            </a:r>
            <a:r>
              <a:rPr sz="2400" spc="-35" dirty="0">
                <a:latin typeface="Calibri"/>
                <a:cs typeface="Calibri"/>
              </a:rPr>
              <a:t> </a:t>
            </a:r>
            <a:r>
              <a:rPr sz="2400" dirty="0">
                <a:latin typeface="Calibri"/>
                <a:cs typeface="Calibri"/>
              </a:rPr>
              <a:t>to</a:t>
            </a:r>
            <a:r>
              <a:rPr sz="2400" spc="-25" dirty="0">
                <a:latin typeface="Calibri"/>
                <a:cs typeface="Calibri"/>
              </a:rPr>
              <a:t> </a:t>
            </a:r>
            <a:r>
              <a:rPr sz="2400" dirty="0">
                <a:latin typeface="Calibri"/>
                <a:cs typeface="Calibri"/>
              </a:rPr>
              <a:t>run</a:t>
            </a:r>
            <a:r>
              <a:rPr sz="2400" spc="-20" dirty="0">
                <a:latin typeface="Calibri"/>
                <a:cs typeface="Calibri"/>
              </a:rPr>
              <a:t> </a:t>
            </a:r>
            <a:r>
              <a:rPr sz="2400" dirty="0">
                <a:latin typeface="Calibri"/>
                <a:cs typeface="Calibri"/>
              </a:rPr>
              <a:t>as</a:t>
            </a:r>
            <a:r>
              <a:rPr sz="2400" spc="-20" dirty="0">
                <a:latin typeface="Calibri"/>
                <a:cs typeface="Calibri"/>
              </a:rPr>
              <a:t> </a:t>
            </a:r>
            <a:r>
              <a:rPr sz="2400" dirty="0">
                <a:latin typeface="Calibri"/>
                <a:cs typeface="Calibri"/>
              </a:rPr>
              <a:t>root</a:t>
            </a:r>
            <a:r>
              <a:rPr sz="2400" spc="-25" dirty="0">
                <a:latin typeface="Calibri"/>
                <a:cs typeface="Calibri"/>
              </a:rPr>
              <a:t> </a:t>
            </a:r>
            <a:r>
              <a:rPr sz="2400" dirty="0">
                <a:latin typeface="Calibri"/>
                <a:cs typeface="Calibri"/>
              </a:rPr>
              <a:t>or</a:t>
            </a:r>
            <a:r>
              <a:rPr sz="2400" spc="-20" dirty="0">
                <a:latin typeface="Calibri"/>
                <a:cs typeface="Calibri"/>
              </a:rPr>
              <a:t> </a:t>
            </a:r>
            <a:r>
              <a:rPr sz="2400" dirty="0">
                <a:latin typeface="Calibri"/>
                <a:cs typeface="Calibri"/>
              </a:rPr>
              <a:t>other</a:t>
            </a:r>
            <a:r>
              <a:rPr sz="2400" spc="-20" dirty="0">
                <a:latin typeface="Calibri"/>
                <a:cs typeface="Calibri"/>
              </a:rPr>
              <a:t> </a:t>
            </a:r>
            <a:r>
              <a:rPr sz="2400" dirty="0">
                <a:latin typeface="Calibri"/>
                <a:cs typeface="Calibri"/>
              </a:rPr>
              <a:t>privileged</a:t>
            </a:r>
            <a:r>
              <a:rPr sz="2400" spc="-15" dirty="0">
                <a:latin typeface="Calibri"/>
                <a:cs typeface="Calibri"/>
              </a:rPr>
              <a:t> </a:t>
            </a:r>
            <a:r>
              <a:rPr sz="2400" spc="-10" dirty="0">
                <a:latin typeface="Calibri"/>
                <a:cs typeface="Calibri"/>
              </a:rPr>
              <a:t>users</a:t>
            </a:r>
            <a:endParaRPr sz="2400">
              <a:latin typeface="Calibri"/>
              <a:cs typeface="Calibri"/>
            </a:endParaRPr>
          </a:p>
          <a:p>
            <a:pPr lvl="1">
              <a:lnSpc>
                <a:spcPct val="100000"/>
              </a:lnSpc>
              <a:spcBef>
                <a:spcPts val="40"/>
              </a:spcBef>
              <a:buFont typeface="Arial"/>
              <a:buChar char="•"/>
            </a:pPr>
            <a:endParaRPr sz="3750">
              <a:latin typeface="Calibri"/>
              <a:cs typeface="Calibri"/>
            </a:endParaRPr>
          </a:p>
          <a:p>
            <a:pPr marL="241300" indent="-228600">
              <a:lnSpc>
                <a:spcPct val="100000"/>
              </a:lnSpc>
              <a:buFont typeface="Arial"/>
              <a:buChar char="•"/>
              <a:tabLst>
                <a:tab pos="241300" algn="l"/>
              </a:tabLst>
            </a:pPr>
            <a:r>
              <a:rPr sz="2800" spc="-35" dirty="0">
                <a:latin typeface="Calibri"/>
                <a:cs typeface="Calibri"/>
              </a:rPr>
              <a:t>Set-</a:t>
            </a:r>
            <a:r>
              <a:rPr sz="2800" dirty="0">
                <a:latin typeface="Calibri"/>
                <a:cs typeface="Calibri"/>
              </a:rPr>
              <a:t>UID</a:t>
            </a:r>
            <a:r>
              <a:rPr sz="2800" spc="25" dirty="0">
                <a:latin typeface="Calibri"/>
                <a:cs typeface="Calibri"/>
              </a:rPr>
              <a:t> </a:t>
            </a:r>
            <a:r>
              <a:rPr sz="2800" spc="-10" dirty="0">
                <a:latin typeface="Calibri"/>
                <a:cs typeface="Calibri"/>
              </a:rPr>
              <a:t>Programs</a:t>
            </a:r>
            <a:endParaRPr sz="2800">
              <a:latin typeface="Calibri"/>
              <a:cs typeface="Calibri"/>
            </a:endParaRPr>
          </a:p>
          <a:p>
            <a:pPr marL="698500" lvl="1" indent="-228600">
              <a:lnSpc>
                <a:spcPct val="100000"/>
              </a:lnSpc>
              <a:spcBef>
                <a:spcPts val="254"/>
              </a:spcBef>
              <a:buFont typeface="Arial"/>
              <a:buChar char="•"/>
              <a:tabLst>
                <a:tab pos="698500" algn="l"/>
              </a:tabLst>
            </a:pPr>
            <a:r>
              <a:rPr sz="2400" dirty="0">
                <a:latin typeface="Calibri"/>
                <a:cs typeface="Calibri"/>
              </a:rPr>
              <a:t>Widely</a:t>
            </a:r>
            <a:r>
              <a:rPr sz="2400" spc="-15" dirty="0">
                <a:latin typeface="Calibri"/>
                <a:cs typeface="Calibri"/>
              </a:rPr>
              <a:t> </a:t>
            </a:r>
            <a:r>
              <a:rPr sz="2400" dirty="0">
                <a:latin typeface="Calibri"/>
                <a:cs typeface="Calibri"/>
              </a:rPr>
              <a:t>used</a:t>
            </a:r>
            <a:r>
              <a:rPr sz="2400" spc="-15" dirty="0">
                <a:latin typeface="Calibri"/>
                <a:cs typeface="Calibri"/>
              </a:rPr>
              <a:t> </a:t>
            </a:r>
            <a:r>
              <a:rPr sz="2400" dirty="0">
                <a:latin typeface="Calibri"/>
                <a:cs typeface="Calibri"/>
              </a:rPr>
              <a:t>in</a:t>
            </a:r>
            <a:r>
              <a:rPr sz="2400" spc="-15" dirty="0">
                <a:latin typeface="Calibri"/>
                <a:cs typeface="Calibri"/>
              </a:rPr>
              <a:t> </a:t>
            </a:r>
            <a:r>
              <a:rPr sz="2400" dirty="0">
                <a:latin typeface="Calibri"/>
                <a:cs typeface="Calibri"/>
              </a:rPr>
              <a:t>UNIX</a:t>
            </a:r>
            <a:r>
              <a:rPr sz="2400" spc="-10" dirty="0">
                <a:latin typeface="Calibri"/>
                <a:cs typeface="Calibri"/>
              </a:rPr>
              <a:t> systems</a:t>
            </a:r>
            <a:endParaRPr sz="2400">
              <a:latin typeface="Calibri"/>
              <a:cs typeface="Calibri"/>
            </a:endParaRPr>
          </a:p>
          <a:p>
            <a:pPr marL="698500" lvl="1" indent="-228600">
              <a:lnSpc>
                <a:spcPct val="100000"/>
              </a:lnSpc>
              <a:spcBef>
                <a:spcPts val="219"/>
              </a:spcBef>
              <a:buFont typeface="Arial"/>
              <a:buChar char="•"/>
              <a:tabLst>
                <a:tab pos="698500" algn="l"/>
              </a:tabLst>
            </a:pPr>
            <a:r>
              <a:rPr sz="2400" dirty="0">
                <a:latin typeface="Calibri"/>
                <a:cs typeface="Calibri"/>
              </a:rPr>
              <a:t>Program</a:t>
            </a:r>
            <a:r>
              <a:rPr sz="2400" spc="-65" dirty="0">
                <a:latin typeface="Calibri"/>
                <a:cs typeface="Calibri"/>
              </a:rPr>
              <a:t> </a:t>
            </a:r>
            <a:r>
              <a:rPr sz="2400" dirty="0">
                <a:latin typeface="Calibri"/>
                <a:cs typeface="Calibri"/>
              </a:rPr>
              <a:t>marked</a:t>
            </a:r>
            <a:r>
              <a:rPr sz="2400" spc="-50" dirty="0">
                <a:latin typeface="Calibri"/>
                <a:cs typeface="Calibri"/>
              </a:rPr>
              <a:t> </a:t>
            </a:r>
            <a:r>
              <a:rPr sz="2400" dirty="0">
                <a:latin typeface="Calibri"/>
                <a:cs typeface="Calibri"/>
              </a:rPr>
              <a:t>with</a:t>
            </a:r>
            <a:r>
              <a:rPr sz="2400" spc="-45" dirty="0">
                <a:latin typeface="Calibri"/>
                <a:cs typeface="Calibri"/>
              </a:rPr>
              <a:t> </a:t>
            </a:r>
            <a:r>
              <a:rPr sz="2400" dirty="0">
                <a:latin typeface="Calibri"/>
                <a:cs typeface="Calibri"/>
              </a:rPr>
              <a:t>a</a:t>
            </a:r>
            <a:r>
              <a:rPr sz="2400" spc="-50" dirty="0">
                <a:latin typeface="Calibri"/>
                <a:cs typeface="Calibri"/>
              </a:rPr>
              <a:t> </a:t>
            </a:r>
            <a:r>
              <a:rPr sz="2400" dirty="0">
                <a:latin typeface="Calibri"/>
                <a:cs typeface="Calibri"/>
              </a:rPr>
              <a:t>special</a:t>
            </a:r>
            <a:r>
              <a:rPr sz="2400" spc="-50" dirty="0">
                <a:latin typeface="Calibri"/>
                <a:cs typeface="Calibri"/>
              </a:rPr>
              <a:t> </a:t>
            </a:r>
            <a:r>
              <a:rPr sz="2400" spc="-25" dirty="0">
                <a:latin typeface="Calibri"/>
                <a:cs typeface="Calibri"/>
              </a:rPr>
              <a:t>bit</a:t>
            </a:r>
            <a:endParaRPr sz="240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24571" y="193547"/>
            <a:ext cx="3614420" cy="695960"/>
          </a:xfrm>
          <a:prstGeom prst="rect">
            <a:avLst/>
          </a:prstGeom>
        </p:spPr>
        <p:txBody>
          <a:bodyPr vert="horz" wrap="square" lIns="0" tIns="12700" rIns="0" bIns="0" rtlCol="0">
            <a:spAutoFit/>
          </a:bodyPr>
          <a:lstStyle/>
          <a:p>
            <a:pPr marL="12700">
              <a:lnSpc>
                <a:spcPct val="100000"/>
              </a:lnSpc>
              <a:spcBef>
                <a:spcPts val="100"/>
              </a:spcBef>
            </a:pPr>
            <a:r>
              <a:rPr dirty="0"/>
              <a:t>Superman</a:t>
            </a:r>
            <a:r>
              <a:rPr spc="-15" dirty="0"/>
              <a:t> </a:t>
            </a:r>
            <a:r>
              <a:rPr spc="-10" dirty="0"/>
              <a:t>Story</a:t>
            </a:r>
          </a:p>
        </p:txBody>
      </p:sp>
      <p:sp>
        <p:nvSpPr>
          <p:cNvPr id="3" name="object 3"/>
          <p:cNvSpPr txBox="1"/>
          <p:nvPr/>
        </p:nvSpPr>
        <p:spPr>
          <a:xfrm>
            <a:off x="579482" y="1291505"/>
            <a:ext cx="6838950" cy="4885690"/>
          </a:xfrm>
          <a:prstGeom prst="rect">
            <a:avLst/>
          </a:prstGeom>
        </p:spPr>
        <p:txBody>
          <a:bodyPr vert="horz" wrap="square" lIns="0" tIns="50165" rIns="0" bIns="0" rtlCol="0">
            <a:spAutoFit/>
          </a:bodyPr>
          <a:lstStyle/>
          <a:p>
            <a:pPr marL="241300" indent="-228600">
              <a:lnSpc>
                <a:spcPct val="100000"/>
              </a:lnSpc>
              <a:spcBef>
                <a:spcPts val="395"/>
              </a:spcBef>
              <a:buFont typeface="Arial"/>
              <a:buChar char="•"/>
              <a:tabLst>
                <a:tab pos="241300" algn="l"/>
              </a:tabLst>
            </a:pPr>
            <a:r>
              <a:rPr sz="2800" dirty="0">
                <a:latin typeface="Calibri"/>
                <a:cs typeface="Calibri"/>
              </a:rPr>
              <a:t>Power</a:t>
            </a:r>
            <a:r>
              <a:rPr sz="2800" spc="-110" dirty="0">
                <a:latin typeface="Calibri"/>
                <a:cs typeface="Calibri"/>
              </a:rPr>
              <a:t> </a:t>
            </a:r>
            <a:r>
              <a:rPr sz="2800" spc="-20" dirty="0">
                <a:latin typeface="Calibri"/>
                <a:cs typeface="Calibri"/>
              </a:rPr>
              <a:t>Suit</a:t>
            </a:r>
            <a:endParaRPr sz="2800" dirty="0">
              <a:latin typeface="Calibri"/>
              <a:cs typeface="Calibri"/>
            </a:endParaRPr>
          </a:p>
          <a:p>
            <a:pPr marL="698500" lvl="1" indent="-228600">
              <a:lnSpc>
                <a:spcPct val="100000"/>
              </a:lnSpc>
              <a:spcBef>
                <a:spcPts val="259"/>
              </a:spcBef>
              <a:buFont typeface="Arial"/>
              <a:buChar char="•"/>
              <a:tabLst>
                <a:tab pos="698500" algn="l"/>
              </a:tabLst>
            </a:pPr>
            <a:r>
              <a:rPr sz="2400" dirty="0">
                <a:latin typeface="Calibri"/>
                <a:cs typeface="Calibri"/>
              </a:rPr>
              <a:t>Superpeople:</a:t>
            </a:r>
            <a:r>
              <a:rPr sz="2400" spc="-45" dirty="0">
                <a:latin typeface="Calibri"/>
                <a:cs typeface="Calibri"/>
              </a:rPr>
              <a:t> </a:t>
            </a:r>
            <a:r>
              <a:rPr sz="2400" dirty="0">
                <a:latin typeface="Calibri"/>
                <a:cs typeface="Calibri"/>
              </a:rPr>
              <a:t>Directly</a:t>
            </a:r>
            <a:r>
              <a:rPr sz="2400" spc="-25" dirty="0">
                <a:latin typeface="Calibri"/>
                <a:cs typeface="Calibri"/>
              </a:rPr>
              <a:t> </a:t>
            </a:r>
            <a:r>
              <a:rPr sz="2400" dirty="0">
                <a:latin typeface="Calibri"/>
                <a:cs typeface="Calibri"/>
              </a:rPr>
              <a:t>give</a:t>
            </a:r>
            <a:r>
              <a:rPr sz="2400" spc="-20" dirty="0">
                <a:latin typeface="Calibri"/>
                <a:cs typeface="Calibri"/>
              </a:rPr>
              <a:t> </a:t>
            </a:r>
            <a:r>
              <a:rPr sz="2400" dirty="0">
                <a:latin typeface="Calibri"/>
                <a:cs typeface="Calibri"/>
              </a:rPr>
              <a:t>them</a:t>
            </a:r>
            <a:r>
              <a:rPr sz="2400" spc="-35" dirty="0">
                <a:latin typeface="Calibri"/>
                <a:cs typeface="Calibri"/>
              </a:rPr>
              <a:t> </a:t>
            </a:r>
            <a:r>
              <a:rPr sz="2400" dirty="0">
                <a:latin typeface="Calibri"/>
                <a:cs typeface="Calibri"/>
              </a:rPr>
              <a:t>the</a:t>
            </a:r>
            <a:r>
              <a:rPr sz="2400" spc="-20" dirty="0">
                <a:latin typeface="Calibri"/>
                <a:cs typeface="Calibri"/>
              </a:rPr>
              <a:t> </a:t>
            </a:r>
            <a:r>
              <a:rPr sz="2400" spc="-10" dirty="0">
                <a:latin typeface="Calibri"/>
                <a:cs typeface="Calibri"/>
              </a:rPr>
              <a:t>power</a:t>
            </a:r>
            <a:endParaRPr sz="2400" dirty="0">
              <a:latin typeface="Calibri"/>
              <a:cs typeface="Calibri"/>
            </a:endParaRPr>
          </a:p>
          <a:p>
            <a:pPr marL="698500" lvl="1" indent="-228600">
              <a:lnSpc>
                <a:spcPct val="100000"/>
              </a:lnSpc>
              <a:spcBef>
                <a:spcPts val="215"/>
              </a:spcBef>
              <a:buFont typeface="Arial"/>
              <a:buChar char="•"/>
              <a:tabLst>
                <a:tab pos="698500" algn="l"/>
              </a:tabLst>
            </a:pPr>
            <a:r>
              <a:rPr sz="2400" dirty="0">
                <a:latin typeface="Calibri"/>
                <a:cs typeface="Calibri"/>
              </a:rPr>
              <a:t>Issues:</a:t>
            </a:r>
            <a:r>
              <a:rPr sz="2400" spc="-20" dirty="0">
                <a:latin typeface="Calibri"/>
                <a:cs typeface="Calibri"/>
              </a:rPr>
              <a:t> </a:t>
            </a:r>
            <a:r>
              <a:rPr sz="2400" dirty="0">
                <a:latin typeface="Calibri"/>
                <a:cs typeface="Calibri"/>
              </a:rPr>
              <a:t>bad</a:t>
            </a:r>
            <a:r>
              <a:rPr sz="2400" spc="-15" dirty="0">
                <a:latin typeface="Calibri"/>
                <a:cs typeface="Calibri"/>
              </a:rPr>
              <a:t> </a:t>
            </a:r>
            <a:r>
              <a:rPr sz="2400" spc="-10" dirty="0">
                <a:latin typeface="Calibri"/>
                <a:cs typeface="Calibri"/>
              </a:rPr>
              <a:t>superpeople</a:t>
            </a:r>
            <a:endParaRPr sz="2400" dirty="0">
              <a:latin typeface="Calibri"/>
              <a:cs typeface="Calibri"/>
            </a:endParaRPr>
          </a:p>
          <a:p>
            <a:pPr lvl="1">
              <a:lnSpc>
                <a:spcPct val="100000"/>
              </a:lnSpc>
              <a:spcBef>
                <a:spcPts val="35"/>
              </a:spcBef>
              <a:buFont typeface="Arial"/>
              <a:buChar char="•"/>
            </a:pPr>
            <a:endParaRPr sz="3750" dirty="0">
              <a:latin typeface="Calibri"/>
              <a:cs typeface="Calibri"/>
            </a:endParaRPr>
          </a:p>
          <a:p>
            <a:pPr marL="241300" indent="-228600">
              <a:lnSpc>
                <a:spcPct val="100000"/>
              </a:lnSpc>
              <a:spcBef>
                <a:spcPts val="5"/>
              </a:spcBef>
              <a:buFont typeface="Arial"/>
              <a:buChar char="•"/>
              <a:tabLst>
                <a:tab pos="241300" algn="l"/>
              </a:tabLst>
            </a:pPr>
            <a:r>
              <a:rPr sz="2800" dirty="0">
                <a:latin typeface="Calibri"/>
                <a:cs typeface="Calibri"/>
              </a:rPr>
              <a:t>Power</a:t>
            </a:r>
            <a:r>
              <a:rPr sz="2800" spc="-55" dirty="0">
                <a:latin typeface="Calibri"/>
                <a:cs typeface="Calibri"/>
              </a:rPr>
              <a:t> </a:t>
            </a:r>
            <a:r>
              <a:rPr sz="2800" dirty="0">
                <a:latin typeface="Calibri"/>
                <a:cs typeface="Calibri"/>
              </a:rPr>
              <a:t>Suit</a:t>
            </a:r>
            <a:r>
              <a:rPr sz="2800" spc="-50" dirty="0">
                <a:latin typeface="Calibri"/>
                <a:cs typeface="Calibri"/>
              </a:rPr>
              <a:t> </a:t>
            </a:r>
            <a:r>
              <a:rPr sz="2800" spc="-25" dirty="0">
                <a:latin typeface="Calibri"/>
                <a:cs typeface="Calibri"/>
              </a:rPr>
              <a:t>2.0</a:t>
            </a:r>
            <a:endParaRPr sz="2800" dirty="0">
              <a:latin typeface="Calibri"/>
              <a:cs typeface="Calibri"/>
            </a:endParaRPr>
          </a:p>
          <a:p>
            <a:pPr marL="698500" lvl="1" indent="-228600">
              <a:lnSpc>
                <a:spcPct val="100000"/>
              </a:lnSpc>
              <a:spcBef>
                <a:spcPts val="229"/>
              </a:spcBef>
              <a:buFont typeface="Arial"/>
              <a:buChar char="•"/>
              <a:tabLst>
                <a:tab pos="698500" algn="l"/>
              </a:tabLst>
            </a:pPr>
            <a:r>
              <a:rPr sz="2400" dirty="0">
                <a:latin typeface="Calibri"/>
                <a:cs typeface="Calibri"/>
              </a:rPr>
              <a:t>Computer</a:t>
            </a:r>
            <a:r>
              <a:rPr sz="2400" spc="-45" dirty="0">
                <a:latin typeface="Calibri"/>
                <a:cs typeface="Calibri"/>
              </a:rPr>
              <a:t> </a:t>
            </a:r>
            <a:r>
              <a:rPr sz="2400" spc="-20" dirty="0">
                <a:latin typeface="Calibri"/>
                <a:cs typeface="Calibri"/>
              </a:rPr>
              <a:t>chip</a:t>
            </a:r>
            <a:r>
              <a:rPr lang="en-US" sz="2400" spc="-20" dirty="0">
                <a:latin typeface="Calibri"/>
                <a:cs typeface="Calibri"/>
              </a:rPr>
              <a:t> (replaced people)</a:t>
            </a:r>
            <a:endParaRPr sz="2400" dirty="0">
              <a:latin typeface="Calibri"/>
              <a:cs typeface="Calibri"/>
            </a:endParaRPr>
          </a:p>
          <a:p>
            <a:pPr marL="698500" lvl="1" indent="-228600">
              <a:lnSpc>
                <a:spcPct val="100000"/>
              </a:lnSpc>
              <a:spcBef>
                <a:spcPts val="215"/>
              </a:spcBef>
              <a:buFont typeface="Arial"/>
              <a:buChar char="•"/>
              <a:tabLst>
                <a:tab pos="698500" algn="l"/>
              </a:tabLst>
            </a:pPr>
            <a:r>
              <a:rPr sz="2400" dirty="0">
                <a:latin typeface="Calibri"/>
                <a:cs typeface="Calibri"/>
              </a:rPr>
              <a:t>Specific</a:t>
            </a:r>
            <a:r>
              <a:rPr sz="2400" spc="-20" dirty="0">
                <a:latin typeface="Calibri"/>
                <a:cs typeface="Calibri"/>
              </a:rPr>
              <a:t> task</a:t>
            </a:r>
            <a:endParaRPr sz="2400" dirty="0">
              <a:latin typeface="Calibri"/>
              <a:cs typeface="Calibri"/>
            </a:endParaRPr>
          </a:p>
          <a:p>
            <a:pPr marL="698500" lvl="1" indent="-228600">
              <a:lnSpc>
                <a:spcPct val="100000"/>
              </a:lnSpc>
              <a:spcBef>
                <a:spcPts val="240"/>
              </a:spcBef>
              <a:buFont typeface="Arial"/>
              <a:buChar char="•"/>
              <a:tabLst>
                <a:tab pos="698500" algn="l"/>
              </a:tabLst>
            </a:pPr>
            <a:r>
              <a:rPr sz="2400" dirty="0">
                <a:latin typeface="Calibri"/>
                <a:cs typeface="Calibri"/>
              </a:rPr>
              <a:t>No</a:t>
            </a:r>
            <a:r>
              <a:rPr sz="2400" spc="-75" dirty="0">
                <a:latin typeface="Calibri"/>
                <a:cs typeface="Calibri"/>
              </a:rPr>
              <a:t> </a:t>
            </a:r>
            <a:r>
              <a:rPr sz="2400" dirty="0">
                <a:latin typeface="Calibri"/>
                <a:cs typeface="Calibri"/>
              </a:rPr>
              <a:t>way</a:t>
            </a:r>
            <a:r>
              <a:rPr sz="2400" spc="-55" dirty="0">
                <a:latin typeface="Calibri"/>
                <a:cs typeface="Calibri"/>
              </a:rPr>
              <a:t> </a:t>
            </a:r>
            <a:r>
              <a:rPr sz="2400" dirty="0">
                <a:latin typeface="Calibri"/>
                <a:cs typeface="Calibri"/>
              </a:rPr>
              <a:t>to</a:t>
            </a:r>
            <a:r>
              <a:rPr sz="2400" spc="-60" dirty="0">
                <a:latin typeface="Calibri"/>
                <a:cs typeface="Calibri"/>
              </a:rPr>
              <a:t> </a:t>
            </a:r>
            <a:r>
              <a:rPr sz="2400" dirty="0">
                <a:latin typeface="Calibri"/>
                <a:cs typeface="Calibri"/>
              </a:rPr>
              <a:t>deviate</a:t>
            </a:r>
            <a:r>
              <a:rPr sz="2400" spc="-60" dirty="0">
                <a:latin typeface="Calibri"/>
                <a:cs typeface="Calibri"/>
              </a:rPr>
              <a:t> </a:t>
            </a:r>
            <a:r>
              <a:rPr sz="2400" dirty="0">
                <a:latin typeface="Calibri"/>
                <a:cs typeface="Calibri"/>
              </a:rPr>
              <a:t>from</a:t>
            </a:r>
            <a:r>
              <a:rPr sz="2400" spc="-65" dirty="0">
                <a:latin typeface="Calibri"/>
                <a:cs typeface="Calibri"/>
              </a:rPr>
              <a:t> </a:t>
            </a:r>
            <a:r>
              <a:rPr sz="2400" spc="-10" dirty="0">
                <a:latin typeface="Calibri"/>
                <a:cs typeface="Calibri"/>
              </a:rPr>
              <a:t>pre-</a:t>
            </a:r>
            <a:r>
              <a:rPr sz="2400" dirty="0">
                <a:latin typeface="Calibri"/>
                <a:cs typeface="Calibri"/>
              </a:rPr>
              <a:t>programmed</a:t>
            </a:r>
            <a:r>
              <a:rPr sz="2400" spc="-55" dirty="0">
                <a:latin typeface="Calibri"/>
                <a:cs typeface="Calibri"/>
              </a:rPr>
              <a:t> </a:t>
            </a:r>
            <a:r>
              <a:rPr sz="2400" spc="-20" dirty="0">
                <a:latin typeface="Calibri"/>
                <a:cs typeface="Calibri"/>
              </a:rPr>
              <a:t>task</a:t>
            </a:r>
            <a:endParaRPr sz="2400" dirty="0">
              <a:latin typeface="Calibri"/>
              <a:cs typeface="Calibri"/>
            </a:endParaRPr>
          </a:p>
          <a:p>
            <a:pPr lvl="1">
              <a:lnSpc>
                <a:spcPct val="100000"/>
              </a:lnSpc>
              <a:spcBef>
                <a:spcPts val="55"/>
              </a:spcBef>
              <a:buFont typeface="Arial"/>
              <a:buChar char="•"/>
            </a:pPr>
            <a:endParaRPr sz="4000" dirty="0">
              <a:latin typeface="Calibri"/>
              <a:cs typeface="Calibri"/>
            </a:endParaRPr>
          </a:p>
          <a:p>
            <a:pPr marL="241300" marR="5080" indent="-228600">
              <a:lnSpc>
                <a:spcPts val="3100"/>
              </a:lnSpc>
              <a:buFont typeface="Arial"/>
              <a:buChar char="•"/>
              <a:tabLst>
                <a:tab pos="241300" algn="l"/>
              </a:tabLst>
            </a:pPr>
            <a:r>
              <a:rPr sz="2800" spc="-35" dirty="0">
                <a:latin typeface="Calibri"/>
                <a:cs typeface="Calibri"/>
              </a:rPr>
              <a:t>Set-</a:t>
            </a:r>
            <a:r>
              <a:rPr sz="2800" dirty="0">
                <a:latin typeface="Calibri"/>
                <a:cs typeface="Calibri"/>
              </a:rPr>
              <a:t>UID</a:t>
            </a:r>
            <a:r>
              <a:rPr sz="2800" spc="-25" dirty="0">
                <a:latin typeface="Calibri"/>
                <a:cs typeface="Calibri"/>
              </a:rPr>
              <a:t> </a:t>
            </a:r>
            <a:r>
              <a:rPr sz="2800" dirty="0">
                <a:latin typeface="Calibri"/>
                <a:cs typeface="Calibri"/>
              </a:rPr>
              <a:t>mechanism:</a:t>
            </a:r>
            <a:r>
              <a:rPr sz="2800" spc="-15" dirty="0">
                <a:latin typeface="Calibri"/>
                <a:cs typeface="Calibri"/>
              </a:rPr>
              <a:t> </a:t>
            </a:r>
            <a:r>
              <a:rPr sz="2800" dirty="0">
                <a:latin typeface="Calibri"/>
                <a:cs typeface="Calibri"/>
              </a:rPr>
              <a:t>A</a:t>
            </a:r>
            <a:r>
              <a:rPr sz="2800" spc="-15" dirty="0">
                <a:latin typeface="Calibri"/>
                <a:cs typeface="Calibri"/>
              </a:rPr>
              <a:t> </a:t>
            </a:r>
            <a:r>
              <a:rPr sz="2800" dirty="0">
                <a:latin typeface="Calibri"/>
                <a:cs typeface="Calibri"/>
              </a:rPr>
              <a:t>Power</a:t>
            </a:r>
            <a:r>
              <a:rPr sz="2800" spc="-20" dirty="0">
                <a:latin typeface="Calibri"/>
                <a:cs typeface="Calibri"/>
              </a:rPr>
              <a:t> </a:t>
            </a:r>
            <a:r>
              <a:rPr sz="2800" dirty="0">
                <a:latin typeface="Calibri"/>
                <a:cs typeface="Calibri"/>
              </a:rPr>
              <a:t>Suit</a:t>
            </a:r>
            <a:r>
              <a:rPr lang="en-US" sz="2800" dirty="0">
                <a:latin typeface="Calibri"/>
                <a:cs typeface="Calibri"/>
              </a:rPr>
              <a:t> (2.0)</a:t>
            </a:r>
            <a:r>
              <a:rPr sz="2800" spc="-15" dirty="0">
                <a:latin typeface="Calibri"/>
                <a:cs typeface="Calibri"/>
              </a:rPr>
              <a:t> </a:t>
            </a:r>
            <a:r>
              <a:rPr sz="2800" spc="-10" dirty="0">
                <a:latin typeface="Calibri"/>
                <a:cs typeface="Calibri"/>
              </a:rPr>
              <a:t>mechanism </a:t>
            </a:r>
            <a:r>
              <a:rPr sz="2800" dirty="0">
                <a:latin typeface="Calibri"/>
                <a:cs typeface="Calibri"/>
              </a:rPr>
              <a:t>implemented</a:t>
            </a:r>
            <a:r>
              <a:rPr sz="2800" spc="-35" dirty="0">
                <a:latin typeface="Calibri"/>
                <a:cs typeface="Calibri"/>
              </a:rPr>
              <a:t> </a:t>
            </a:r>
            <a:r>
              <a:rPr sz="2800" dirty="0">
                <a:latin typeface="Calibri"/>
                <a:cs typeface="Calibri"/>
              </a:rPr>
              <a:t>in</a:t>
            </a:r>
            <a:r>
              <a:rPr sz="2800" spc="-35" dirty="0">
                <a:latin typeface="Calibri"/>
                <a:cs typeface="Calibri"/>
              </a:rPr>
              <a:t> </a:t>
            </a:r>
            <a:r>
              <a:rPr sz="2800" dirty="0">
                <a:latin typeface="Calibri"/>
                <a:cs typeface="Calibri"/>
              </a:rPr>
              <a:t>Linux</a:t>
            </a:r>
            <a:r>
              <a:rPr sz="2800" spc="-35" dirty="0">
                <a:latin typeface="Calibri"/>
                <a:cs typeface="Calibri"/>
              </a:rPr>
              <a:t> </a:t>
            </a:r>
            <a:r>
              <a:rPr sz="2800" spc="-25" dirty="0">
                <a:latin typeface="Calibri"/>
                <a:cs typeface="Calibri"/>
              </a:rPr>
              <a:t>OS</a:t>
            </a:r>
            <a:endParaRPr sz="2800" dirty="0">
              <a:latin typeface="Calibri"/>
              <a:cs typeface="Calibri"/>
            </a:endParaRPr>
          </a:p>
        </p:txBody>
      </p:sp>
      <p:pic>
        <p:nvPicPr>
          <p:cNvPr id="4" name="object 4"/>
          <p:cNvPicPr/>
          <p:nvPr/>
        </p:nvPicPr>
        <p:blipFill>
          <a:blip r:embed="rId3" cstate="print"/>
          <a:stretch>
            <a:fillRect/>
          </a:stretch>
        </p:blipFill>
        <p:spPr>
          <a:xfrm>
            <a:off x="6507480" y="475487"/>
            <a:ext cx="5513832" cy="55168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0276" rIns="0" bIns="0" rtlCol="0">
            <a:spAutoFit/>
          </a:bodyPr>
          <a:lstStyle/>
          <a:p>
            <a:pPr marL="601345">
              <a:lnSpc>
                <a:spcPct val="100000"/>
              </a:lnSpc>
              <a:spcBef>
                <a:spcPts val="100"/>
              </a:spcBef>
            </a:pPr>
            <a:r>
              <a:rPr spc="-50" dirty="0"/>
              <a:t>Set-</a:t>
            </a:r>
            <a:r>
              <a:rPr dirty="0"/>
              <a:t>UID</a:t>
            </a:r>
            <a:r>
              <a:rPr spc="35" dirty="0"/>
              <a:t> </a:t>
            </a:r>
            <a:r>
              <a:rPr spc="-10" dirty="0"/>
              <a:t>Concept</a:t>
            </a:r>
          </a:p>
        </p:txBody>
      </p:sp>
      <p:sp>
        <p:nvSpPr>
          <p:cNvPr id="3" name="object 3"/>
          <p:cNvSpPr txBox="1"/>
          <p:nvPr/>
        </p:nvSpPr>
        <p:spPr>
          <a:xfrm>
            <a:off x="1145539" y="1317243"/>
            <a:ext cx="9989185" cy="2915920"/>
          </a:xfrm>
          <a:prstGeom prst="rect">
            <a:avLst/>
          </a:prstGeom>
        </p:spPr>
        <p:txBody>
          <a:bodyPr vert="horz" wrap="square" lIns="0" tIns="183515" rIns="0" bIns="0" rtlCol="0">
            <a:spAutoFit/>
          </a:bodyPr>
          <a:lstStyle/>
          <a:p>
            <a:pPr marL="469265" indent="-456565">
              <a:lnSpc>
                <a:spcPct val="100000"/>
              </a:lnSpc>
              <a:spcBef>
                <a:spcPts val="1445"/>
              </a:spcBef>
              <a:buFont typeface="Arial"/>
              <a:buChar char="•"/>
              <a:tabLst>
                <a:tab pos="469265" algn="l"/>
                <a:tab pos="469900" algn="l"/>
              </a:tabLst>
            </a:pPr>
            <a:r>
              <a:rPr sz="2800" b="1" dirty="0">
                <a:solidFill>
                  <a:srgbClr val="FF0000"/>
                </a:solidFill>
                <a:latin typeface="Calibri"/>
                <a:cs typeface="Calibri"/>
              </a:rPr>
              <a:t>Allow</a:t>
            </a:r>
            <a:r>
              <a:rPr sz="2800" b="1" spc="-45" dirty="0">
                <a:solidFill>
                  <a:srgbClr val="FF0000"/>
                </a:solidFill>
                <a:latin typeface="Calibri"/>
                <a:cs typeface="Calibri"/>
              </a:rPr>
              <a:t> </a:t>
            </a:r>
            <a:r>
              <a:rPr sz="2800" b="1" dirty="0">
                <a:solidFill>
                  <a:srgbClr val="FF0000"/>
                </a:solidFill>
                <a:latin typeface="Calibri"/>
                <a:cs typeface="Calibri"/>
              </a:rPr>
              <a:t>user</a:t>
            </a:r>
            <a:r>
              <a:rPr sz="2800" b="1" spc="-25" dirty="0">
                <a:solidFill>
                  <a:srgbClr val="FF0000"/>
                </a:solidFill>
                <a:latin typeface="Calibri"/>
                <a:cs typeface="Calibri"/>
              </a:rPr>
              <a:t> </a:t>
            </a:r>
            <a:r>
              <a:rPr sz="2800" b="1" dirty="0">
                <a:solidFill>
                  <a:srgbClr val="FF0000"/>
                </a:solidFill>
                <a:latin typeface="Calibri"/>
                <a:cs typeface="Calibri"/>
              </a:rPr>
              <a:t>to</a:t>
            </a:r>
            <a:r>
              <a:rPr sz="2800" b="1" spc="-35" dirty="0">
                <a:solidFill>
                  <a:srgbClr val="FF0000"/>
                </a:solidFill>
                <a:latin typeface="Calibri"/>
                <a:cs typeface="Calibri"/>
              </a:rPr>
              <a:t> </a:t>
            </a:r>
            <a:r>
              <a:rPr sz="2800" b="1" dirty="0">
                <a:solidFill>
                  <a:srgbClr val="FF0000"/>
                </a:solidFill>
                <a:latin typeface="Calibri"/>
                <a:cs typeface="Calibri"/>
              </a:rPr>
              <a:t>run</a:t>
            </a:r>
            <a:r>
              <a:rPr sz="2800" b="1" spc="-35" dirty="0">
                <a:solidFill>
                  <a:srgbClr val="FF0000"/>
                </a:solidFill>
                <a:latin typeface="Calibri"/>
                <a:cs typeface="Calibri"/>
              </a:rPr>
              <a:t> </a:t>
            </a:r>
            <a:r>
              <a:rPr sz="2800" b="1" dirty="0">
                <a:solidFill>
                  <a:srgbClr val="FF0000"/>
                </a:solidFill>
                <a:latin typeface="Calibri"/>
                <a:cs typeface="Calibri"/>
              </a:rPr>
              <a:t>a</a:t>
            </a:r>
            <a:r>
              <a:rPr sz="2800" b="1" spc="-25" dirty="0">
                <a:solidFill>
                  <a:srgbClr val="FF0000"/>
                </a:solidFill>
                <a:latin typeface="Calibri"/>
                <a:cs typeface="Calibri"/>
              </a:rPr>
              <a:t> </a:t>
            </a:r>
            <a:r>
              <a:rPr sz="2800" b="1" dirty="0">
                <a:solidFill>
                  <a:srgbClr val="FF0000"/>
                </a:solidFill>
                <a:latin typeface="Calibri"/>
                <a:cs typeface="Calibri"/>
              </a:rPr>
              <a:t>program</a:t>
            </a:r>
            <a:r>
              <a:rPr sz="2800" b="1" spc="-35" dirty="0">
                <a:solidFill>
                  <a:srgbClr val="FF0000"/>
                </a:solidFill>
                <a:latin typeface="Calibri"/>
                <a:cs typeface="Calibri"/>
              </a:rPr>
              <a:t> </a:t>
            </a:r>
            <a:r>
              <a:rPr sz="2800" b="1" dirty="0">
                <a:solidFill>
                  <a:srgbClr val="FF0000"/>
                </a:solidFill>
                <a:latin typeface="Calibri"/>
                <a:cs typeface="Calibri"/>
              </a:rPr>
              <a:t>with</a:t>
            </a:r>
            <a:r>
              <a:rPr sz="2800" b="1" spc="-35" dirty="0">
                <a:solidFill>
                  <a:srgbClr val="FF0000"/>
                </a:solidFill>
                <a:latin typeface="Calibri"/>
                <a:cs typeface="Calibri"/>
              </a:rPr>
              <a:t> </a:t>
            </a:r>
            <a:r>
              <a:rPr sz="2800" b="1" dirty="0">
                <a:solidFill>
                  <a:srgbClr val="FF0000"/>
                </a:solidFill>
                <a:latin typeface="Calibri"/>
                <a:cs typeface="Calibri"/>
              </a:rPr>
              <a:t>the</a:t>
            </a:r>
            <a:r>
              <a:rPr sz="2800" b="1" spc="-30" dirty="0">
                <a:solidFill>
                  <a:srgbClr val="FF0000"/>
                </a:solidFill>
                <a:latin typeface="Calibri"/>
                <a:cs typeface="Calibri"/>
              </a:rPr>
              <a:t> </a:t>
            </a:r>
            <a:r>
              <a:rPr sz="2800" b="1" dirty="0">
                <a:solidFill>
                  <a:srgbClr val="FF0000"/>
                </a:solidFill>
                <a:latin typeface="Calibri"/>
                <a:cs typeface="Calibri"/>
              </a:rPr>
              <a:t>program</a:t>
            </a:r>
            <a:r>
              <a:rPr sz="2800" b="1" spc="-35" dirty="0">
                <a:solidFill>
                  <a:srgbClr val="FF0000"/>
                </a:solidFill>
                <a:latin typeface="Calibri"/>
                <a:cs typeface="Calibri"/>
              </a:rPr>
              <a:t> </a:t>
            </a:r>
            <a:r>
              <a:rPr sz="2800" b="1" dirty="0">
                <a:solidFill>
                  <a:srgbClr val="FF0000"/>
                </a:solidFill>
                <a:latin typeface="Calibri"/>
                <a:cs typeface="Calibri"/>
              </a:rPr>
              <a:t>owner’s</a:t>
            </a:r>
            <a:r>
              <a:rPr sz="2800" b="1" spc="-30" dirty="0">
                <a:solidFill>
                  <a:srgbClr val="FF0000"/>
                </a:solidFill>
                <a:latin typeface="Calibri"/>
                <a:cs typeface="Calibri"/>
              </a:rPr>
              <a:t> </a:t>
            </a:r>
            <a:r>
              <a:rPr sz="2800" b="1" spc="-10" dirty="0">
                <a:solidFill>
                  <a:srgbClr val="FF0000"/>
                </a:solidFill>
                <a:latin typeface="Calibri"/>
                <a:cs typeface="Calibri"/>
              </a:rPr>
              <a:t>privilege.</a:t>
            </a:r>
            <a:endParaRPr sz="2800">
              <a:latin typeface="Calibri"/>
              <a:cs typeface="Calibri"/>
            </a:endParaRPr>
          </a:p>
          <a:p>
            <a:pPr marL="469265" indent="-456565">
              <a:lnSpc>
                <a:spcPct val="100000"/>
              </a:lnSpc>
              <a:spcBef>
                <a:spcPts val="1340"/>
              </a:spcBef>
              <a:buFont typeface="Arial"/>
              <a:buChar char="•"/>
              <a:tabLst>
                <a:tab pos="469265" algn="l"/>
                <a:tab pos="469900" algn="l"/>
              </a:tabLst>
            </a:pPr>
            <a:r>
              <a:rPr sz="2800" dirty="0">
                <a:latin typeface="Calibri"/>
                <a:cs typeface="Calibri"/>
              </a:rPr>
              <a:t>Allow</a:t>
            </a:r>
            <a:r>
              <a:rPr sz="2800" spc="-80" dirty="0">
                <a:latin typeface="Calibri"/>
                <a:cs typeface="Calibri"/>
              </a:rPr>
              <a:t> </a:t>
            </a:r>
            <a:r>
              <a:rPr sz="2800" dirty="0">
                <a:latin typeface="Calibri"/>
                <a:cs typeface="Calibri"/>
              </a:rPr>
              <a:t>users</a:t>
            </a:r>
            <a:r>
              <a:rPr sz="2800" spc="-55" dirty="0">
                <a:latin typeface="Calibri"/>
                <a:cs typeface="Calibri"/>
              </a:rPr>
              <a:t> </a:t>
            </a:r>
            <a:r>
              <a:rPr sz="2800" dirty="0">
                <a:latin typeface="Calibri"/>
                <a:cs typeface="Calibri"/>
              </a:rPr>
              <a:t>to</a:t>
            </a:r>
            <a:r>
              <a:rPr sz="2800" spc="-65" dirty="0">
                <a:latin typeface="Calibri"/>
                <a:cs typeface="Calibri"/>
              </a:rPr>
              <a:t> </a:t>
            </a:r>
            <a:r>
              <a:rPr sz="2800" dirty="0">
                <a:latin typeface="Calibri"/>
                <a:cs typeface="Calibri"/>
              </a:rPr>
              <a:t>run</a:t>
            </a:r>
            <a:r>
              <a:rPr sz="2800" spc="-60" dirty="0">
                <a:latin typeface="Calibri"/>
                <a:cs typeface="Calibri"/>
              </a:rPr>
              <a:t> </a:t>
            </a:r>
            <a:r>
              <a:rPr sz="2800" dirty="0">
                <a:latin typeface="Calibri"/>
                <a:cs typeface="Calibri"/>
              </a:rPr>
              <a:t>programs</a:t>
            </a:r>
            <a:r>
              <a:rPr sz="2800" spc="-55" dirty="0">
                <a:latin typeface="Calibri"/>
                <a:cs typeface="Calibri"/>
              </a:rPr>
              <a:t> </a:t>
            </a:r>
            <a:r>
              <a:rPr sz="2800" dirty="0">
                <a:latin typeface="Calibri"/>
                <a:cs typeface="Calibri"/>
              </a:rPr>
              <a:t>with</a:t>
            </a:r>
            <a:r>
              <a:rPr sz="2800" spc="-60" dirty="0">
                <a:latin typeface="Calibri"/>
                <a:cs typeface="Calibri"/>
              </a:rPr>
              <a:t> </a:t>
            </a:r>
            <a:r>
              <a:rPr sz="2800" dirty="0">
                <a:latin typeface="Calibri"/>
                <a:cs typeface="Calibri"/>
              </a:rPr>
              <a:t>temporary</a:t>
            </a:r>
            <a:r>
              <a:rPr sz="2800" spc="-70" dirty="0">
                <a:latin typeface="Calibri"/>
                <a:cs typeface="Calibri"/>
              </a:rPr>
              <a:t> </a:t>
            </a:r>
            <a:r>
              <a:rPr sz="2800" dirty="0">
                <a:latin typeface="Calibri"/>
                <a:cs typeface="Calibri"/>
              </a:rPr>
              <a:t>elevated</a:t>
            </a:r>
            <a:r>
              <a:rPr sz="2800" spc="-60" dirty="0">
                <a:latin typeface="Calibri"/>
                <a:cs typeface="Calibri"/>
              </a:rPr>
              <a:t> </a:t>
            </a:r>
            <a:r>
              <a:rPr sz="2800" spc="-10" dirty="0">
                <a:latin typeface="Calibri"/>
                <a:cs typeface="Calibri"/>
              </a:rPr>
              <a:t>privileges</a:t>
            </a:r>
            <a:endParaRPr sz="2800">
              <a:latin typeface="Calibri"/>
              <a:cs typeface="Calibri"/>
            </a:endParaRPr>
          </a:p>
          <a:p>
            <a:pPr marL="469265" indent="-456565">
              <a:lnSpc>
                <a:spcPct val="100000"/>
              </a:lnSpc>
              <a:spcBef>
                <a:spcPts val="1655"/>
              </a:spcBef>
              <a:buFont typeface="Arial"/>
              <a:buChar char="•"/>
              <a:tabLst>
                <a:tab pos="469265" algn="l"/>
                <a:tab pos="469900" algn="l"/>
              </a:tabLst>
            </a:pPr>
            <a:r>
              <a:rPr sz="2800" dirty="0">
                <a:latin typeface="Calibri"/>
                <a:cs typeface="Calibri"/>
              </a:rPr>
              <a:t>Example:</a:t>
            </a:r>
            <a:r>
              <a:rPr sz="2800" spc="-40" dirty="0">
                <a:latin typeface="Calibri"/>
                <a:cs typeface="Calibri"/>
              </a:rPr>
              <a:t> </a:t>
            </a:r>
            <a:r>
              <a:rPr sz="2800" dirty="0">
                <a:latin typeface="Calibri"/>
                <a:cs typeface="Calibri"/>
              </a:rPr>
              <a:t>the</a:t>
            </a:r>
            <a:r>
              <a:rPr sz="2800" spc="-25" dirty="0">
                <a:latin typeface="Calibri"/>
                <a:cs typeface="Calibri"/>
              </a:rPr>
              <a:t> </a:t>
            </a:r>
            <a:r>
              <a:rPr sz="2800" dirty="0">
                <a:latin typeface="Consolas"/>
                <a:cs typeface="Consolas"/>
              </a:rPr>
              <a:t>passwd</a:t>
            </a:r>
            <a:r>
              <a:rPr sz="2800" spc="-70" dirty="0">
                <a:latin typeface="Consolas"/>
                <a:cs typeface="Consolas"/>
              </a:rPr>
              <a:t> </a:t>
            </a:r>
            <a:r>
              <a:rPr sz="2800" spc="-10" dirty="0">
                <a:latin typeface="Calibri"/>
                <a:cs typeface="Calibri"/>
              </a:rPr>
              <a:t>program</a:t>
            </a:r>
            <a:endParaRPr sz="2800">
              <a:latin typeface="Calibri"/>
              <a:cs typeface="Calibri"/>
            </a:endParaRPr>
          </a:p>
          <a:p>
            <a:pPr marL="697865">
              <a:lnSpc>
                <a:spcPct val="100000"/>
              </a:lnSpc>
              <a:spcBef>
                <a:spcPts val="2530"/>
              </a:spcBef>
              <a:tabLst>
                <a:tab pos="1396365" algn="l"/>
              </a:tabLst>
            </a:pPr>
            <a:r>
              <a:rPr sz="2000" dirty="0">
                <a:latin typeface="Consolas"/>
                <a:cs typeface="Consolas"/>
              </a:rPr>
              <a:t>$ </a:t>
            </a:r>
            <a:r>
              <a:rPr sz="2000" spc="-25" dirty="0">
                <a:latin typeface="Consolas"/>
                <a:cs typeface="Consolas"/>
              </a:rPr>
              <a:t>ls</a:t>
            </a:r>
            <a:r>
              <a:rPr sz="2000" dirty="0">
                <a:latin typeface="Consolas"/>
                <a:cs typeface="Consolas"/>
              </a:rPr>
              <a:t>	-l </a:t>
            </a:r>
            <a:r>
              <a:rPr sz="2000" spc="-10" dirty="0">
                <a:latin typeface="Consolas"/>
                <a:cs typeface="Consolas"/>
              </a:rPr>
              <a:t>/usr/bin/passwd</a:t>
            </a:r>
            <a:endParaRPr sz="2000">
              <a:latin typeface="Consolas"/>
              <a:cs typeface="Consolas"/>
            </a:endParaRPr>
          </a:p>
          <a:p>
            <a:pPr marL="697865">
              <a:lnSpc>
                <a:spcPct val="100000"/>
              </a:lnSpc>
              <a:spcBef>
                <a:spcPts val="1010"/>
              </a:spcBef>
              <a:tabLst>
                <a:tab pos="5868035" algn="l"/>
              </a:tabLst>
            </a:pPr>
            <a:r>
              <a:rPr sz="2000" dirty="0">
                <a:latin typeface="Consolas"/>
                <a:cs typeface="Consolas"/>
              </a:rPr>
              <a:t>-rw</a:t>
            </a:r>
            <a:r>
              <a:rPr sz="2000" b="1" dirty="0">
                <a:solidFill>
                  <a:srgbClr val="FF0000"/>
                </a:solidFill>
                <a:latin typeface="Consolas"/>
                <a:cs typeface="Consolas"/>
              </a:rPr>
              <a:t>s</a:t>
            </a:r>
            <a:r>
              <a:rPr sz="2000" dirty="0">
                <a:latin typeface="Consolas"/>
                <a:cs typeface="Consolas"/>
              </a:rPr>
              <a:t>r-xr-x 1 </a:t>
            </a:r>
            <a:r>
              <a:rPr sz="2000" b="1" dirty="0">
                <a:solidFill>
                  <a:srgbClr val="FF0000"/>
                </a:solidFill>
                <a:latin typeface="Consolas"/>
                <a:cs typeface="Consolas"/>
              </a:rPr>
              <a:t>root </a:t>
            </a:r>
            <a:r>
              <a:rPr sz="2000" dirty="0">
                <a:latin typeface="Consolas"/>
                <a:cs typeface="Consolas"/>
              </a:rPr>
              <a:t>root 41284 Sep </a:t>
            </a:r>
            <a:r>
              <a:rPr sz="2000" spc="-25" dirty="0">
                <a:latin typeface="Consolas"/>
                <a:cs typeface="Consolas"/>
              </a:rPr>
              <a:t>12</a:t>
            </a:r>
            <a:r>
              <a:rPr sz="2000" dirty="0">
                <a:latin typeface="Consolas"/>
                <a:cs typeface="Consolas"/>
              </a:rPr>
              <a:t>	2012</a:t>
            </a:r>
            <a:r>
              <a:rPr sz="2000" spc="-10" dirty="0">
                <a:latin typeface="Consolas"/>
                <a:cs typeface="Consolas"/>
              </a:rPr>
              <a:t> </a:t>
            </a:r>
            <a:r>
              <a:rPr sz="2000" b="1" spc="-10" dirty="0">
                <a:solidFill>
                  <a:srgbClr val="FF0000"/>
                </a:solidFill>
                <a:latin typeface="Consolas"/>
                <a:cs typeface="Consolas"/>
              </a:rPr>
              <a:t>/usr/bin/passwd</a:t>
            </a:r>
            <a:endParaRPr sz="2000">
              <a:latin typeface="Consolas"/>
              <a:cs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611124"/>
            <a:ext cx="3714115" cy="695960"/>
          </a:xfrm>
          <a:prstGeom prst="rect">
            <a:avLst/>
          </a:prstGeom>
        </p:spPr>
        <p:txBody>
          <a:bodyPr vert="horz" wrap="square" lIns="0" tIns="12700" rIns="0" bIns="0" rtlCol="0">
            <a:spAutoFit/>
          </a:bodyPr>
          <a:lstStyle/>
          <a:p>
            <a:pPr marL="12700">
              <a:lnSpc>
                <a:spcPct val="100000"/>
              </a:lnSpc>
              <a:spcBef>
                <a:spcPts val="100"/>
              </a:spcBef>
            </a:pPr>
            <a:r>
              <a:rPr spc="-50" dirty="0"/>
              <a:t>Set-</a:t>
            </a:r>
            <a:r>
              <a:rPr dirty="0"/>
              <a:t>UID</a:t>
            </a:r>
            <a:r>
              <a:rPr spc="35" dirty="0"/>
              <a:t> </a:t>
            </a:r>
            <a:r>
              <a:rPr spc="-10" dirty="0"/>
              <a:t>Concept</a:t>
            </a:r>
          </a:p>
        </p:txBody>
      </p:sp>
      <p:sp>
        <p:nvSpPr>
          <p:cNvPr id="3" name="object 3"/>
          <p:cNvSpPr txBox="1"/>
          <p:nvPr/>
        </p:nvSpPr>
        <p:spPr>
          <a:xfrm>
            <a:off x="1145539" y="1305051"/>
            <a:ext cx="10113010" cy="4815840"/>
          </a:xfrm>
          <a:prstGeom prst="rect">
            <a:avLst/>
          </a:prstGeom>
        </p:spPr>
        <p:txBody>
          <a:bodyPr vert="horz" wrap="square" lIns="0" tIns="170815" rIns="0" bIns="0" rtlCol="0">
            <a:spAutoFit/>
          </a:bodyPr>
          <a:lstStyle/>
          <a:p>
            <a:pPr marL="469265" indent="-456565">
              <a:lnSpc>
                <a:spcPct val="100000"/>
              </a:lnSpc>
              <a:spcBef>
                <a:spcPts val="1345"/>
              </a:spcBef>
              <a:buFont typeface="Arial"/>
              <a:buChar char="•"/>
              <a:tabLst>
                <a:tab pos="469265" algn="l"/>
                <a:tab pos="469900" algn="l"/>
              </a:tabLst>
            </a:pPr>
            <a:r>
              <a:rPr sz="2800" dirty="0">
                <a:latin typeface="Calibri"/>
                <a:cs typeface="Calibri"/>
              </a:rPr>
              <a:t>Every</a:t>
            </a:r>
            <a:r>
              <a:rPr sz="2800" spc="-40" dirty="0">
                <a:latin typeface="Calibri"/>
                <a:cs typeface="Calibri"/>
              </a:rPr>
              <a:t> </a:t>
            </a:r>
            <a:r>
              <a:rPr sz="2800" dirty="0">
                <a:latin typeface="Calibri"/>
                <a:cs typeface="Calibri"/>
              </a:rPr>
              <a:t>process</a:t>
            </a:r>
            <a:r>
              <a:rPr sz="2800" spc="-30" dirty="0">
                <a:latin typeface="Calibri"/>
                <a:cs typeface="Calibri"/>
              </a:rPr>
              <a:t> </a:t>
            </a:r>
            <a:r>
              <a:rPr sz="2800" dirty="0">
                <a:latin typeface="Calibri"/>
                <a:cs typeface="Calibri"/>
              </a:rPr>
              <a:t>has</a:t>
            </a:r>
            <a:r>
              <a:rPr sz="2800" spc="-35" dirty="0">
                <a:latin typeface="Calibri"/>
                <a:cs typeface="Calibri"/>
              </a:rPr>
              <a:t> </a:t>
            </a:r>
            <a:r>
              <a:rPr sz="2800" dirty="0">
                <a:latin typeface="Calibri"/>
                <a:cs typeface="Calibri"/>
              </a:rPr>
              <a:t>two</a:t>
            </a:r>
            <a:r>
              <a:rPr sz="2800" spc="-35" dirty="0">
                <a:latin typeface="Calibri"/>
                <a:cs typeface="Calibri"/>
              </a:rPr>
              <a:t> </a:t>
            </a:r>
            <a:r>
              <a:rPr sz="2800" dirty="0">
                <a:latin typeface="Calibri"/>
                <a:cs typeface="Calibri"/>
              </a:rPr>
              <a:t>User</a:t>
            </a:r>
            <a:r>
              <a:rPr sz="2800" spc="-35" dirty="0">
                <a:latin typeface="Calibri"/>
                <a:cs typeface="Calibri"/>
              </a:rPr>
              <a:t> </a:t>
            </a:r>
            <a:r>
              <a:rPr sz="2800" spc="-20" dirty="0">
                <a:latin typeface="Calibri"/>
                <a:cs typeface="Calibri"/>
              </a:rPr>
              <a:t>IDs.</a:t>
            </a:r>
            <a:endParaRPr sz="2800">
              <a:latin typeface="Calibri"/>
              <a:cs typeface="Calibri"/>
            </a:endParaRPr>
          </a:p>
          <a:p>
            <a:pPr marL="469265" indent="-456565">
              <a:lnSpc>
                <a:spcPct val="100000"/>
              </a:lnSpc>
              <a:spcBef>
                <a:spcPts val="1250"/>
              </a:spcBef>
              <a:buFont typeface="Arial"/>
              <a:buChar char="•"/>
              <a:tabLst>
                <a:tab pos="469265" algn="l"/>
                <a:tab pos="469900" algn="l"/>
              </a:tabLst>
            </a:pPr>
            <a:r>
              <a:rPr sz="2800" b="1" dirty="0">
                <a:latin typeface="Calibri"/>
                <a:cs typeface="Calibri"/>
              </a:rPr>
              <a:t>Real</a:t>
            </a:r>
            <a:r>
              <a:rPr sz="2800" b="1" spc="-30" dirty="0">
                <a:latin typeface="Calibri"/>
                <a:cs typeface="Calibri"/>
              </a:rPr>
              <a:t> </a:t>
            </a:r>
            <a:r>
              <a:rPr sz="2800" b="1" dirty="0">
                <a:latin typeface="Calibri"/>
                <a:cs typeface="Calibri"/>
              </a:rPr>
              <a:t>UID</a:t>
            </a:r>
            <a:r>
              <a:rPr sz="2800" b="1" spc="-30" dirty="0">
                <a:latin typeface="Calibri"/>
                <a:cs typeface="Calibri"/>
              </a:rPr>
              <a:t> </a:t>
            </a:r>
            <a:r>
              <a:rPr sz="2800" b="1" dirty="0">
                <a:latin typeface="Calibri"/>
                <a:cs typeface="Calibri"/>
              </a:rPr>
              <a:t>(RUID)</a:t>
            </a:r>
            <a:r>
              <a:rPr sz="2800" dirty="0">
                <a:latin typeface="Calibri"/>
                <a:cs typeface="Calibri"/>
              </a:rPr>
              <a:t>:</a:t>
            </a:r>
            <a:r>
              <a:rPr sz="2800" spc="-25" dirty="0">
                <a:latin typeface="Calibri"/>
                <a:cs typeface="Calibri"/>
              </a:rPr>
              <a:t> </a:t>
            </a:r>
            <a:r>
              <a:rPr sz="2800" dirty="0">
                <a:latin typeface="Calibri"/>
                <a:cs typeface="Calibri"/>
              </a:rPr>
              <a:t>Identifies</a:t>
            </a:r>
            <a:r>
              <a:rPr sz="2800" spc="-20" dirty="0">
                <a:latin typeface="Calibri"/>
                <a:cs typeface="Calibri"/>
              </a:rPr>
              <a:t> </a:t>
            </a:r>
            <a:r>
              <a:rPr sz="2800" dirty="0">
                <a:latin typeface="Calibri"/>
                <a:cs typeface="Calibri"/>
              </a:rPr>
              <a:t>real</a:t>
            </a:r>
            <a:r>
              <a:rPr sz="2800" spc="-30" dirty="0">
                <a:latin typeface="Calibri"/>
                <a:cs typeface="Calibri"/>
              </a:rPr>
              <a:t> </a:t>
            </a:r>
            <a:r>
              <a:rPr sz="2800" dirty="0">
                <a:latin typeface="Calibri"/>
                <a:cs typeface="Calibri"/>
              </a:rPr>
              <a:t>owner</a:t>
            </a:r>
            <a:r>
              <a:rPr sz="2800" spc="-30" dirty="0">
                <a:latin typeface="Calibri"/>
                <a:cs typeface="Calibri"/>
              </a:rPr>
              <a:t> </a:t>
            </a:r>
            <a:r>
              <a:rPr sz="2800" dirty="0">
                <a:latin typeface="Calibri"/>
                <a:cs typeface="Calibri"/>
              </a:rPr>
              <a:t>of</a:t>
            </a:r>
            <a:r>
              <a:rPr sz="2800" spc="-30" dirty="0">
                <a:latin typeface="Calibri"/>
                <a:cs typeface="Calibri"/>
              </a:rPr>
              <a:t> </a:t>
            </a:r>
            <a:r>
              <a:rPr sz="2800" spc="-10" dirty="0">
                <a:latin typeface="Calibri"/>
                <a:cs typeface="Calibri"/>
              </a:rPr>
              <a:t>process</a:t>
            </a:r>
            <a:endParaRPr sz="2800">
              <a:latin typeface="Calibri"/>
              <a:cs typeface="Calibri"/>
            </a:endParaRPr>
          </a:p>
          <a:p>
            <a:pPr marL="469265" indent="-456565">
              <a:lnSpc>
                <a:spcPct val="100000"/>
              </a:lnSpc>
              <a:spcBef>
                <a:spcPts val="1130"/>
              </a:spcBef>
              <a:buFont typeface="Arial"/>
              <a:buChar char="•"/>
              <a:tabLst>
                <a:tab pos="469265" algn="l"/>
                <a:tab pos="469900" algn="l"/>
              </a:tabLst>
            </a:pPr>
            <a:r>
              <a:rPr sz="2800" b="1" dirty="0">
                <a:latin typeface="Calibri"/>
                <a:cs typeface="Calibri"/>
              </a:rPr>
              <a:t>Effective</a:t>
            </a:r>
            <a:r>
              <a:rPr sz="2800" b="1" spc="-55" dirty="0">
                <a:latin typeface="Calibri"/>
                <a:cs typeface="Calibri"/>
              </a:rPr>
              <a:t> </a:t>
            </a:r>
            <a:r>
              <a:rPr sz="2800" b="1" dirty="0">
                <a:latin typeface="Calibri"/>
                <a:cs typeface="Calibri"/>
              </a:rPr>
              <a:t>UID</a:t>
            </a:r>
            <a:r>
              <a:rPr sz="2800" b="1" spc="-40" dirty="0">
                <a:latin typeface="Calibri"/>
                <a:cs typeface="Calibri"/>
              </a:rPr>
              <a:t> </a:t>
            </a:r>
            <a:r>
              <a:rPr sz="2800" b="1" dirty="0">
                <a:latin typeface="Calibri"/>
                <a:cs typeface="Calibri"/>
              </a:rPr>
              <a:t>(EUID)</a:t>
            </a:r>
            <a:r>
              <a:rPr sz="2800" dirty="0">
                <a:latin typeface="Calibri"/>
                <a:cs typeface="Calibri"/>
              </a:rPr>
              <a:t>:</a:t>
            </a:r>
            <a:r>
              <a:rPr sz="2800" spc="-45" dirty="0">
                <a:latin typeface="Calibri"/>
                <a:cs typeface="Calibri"/>
              </a:rPr>
              <a:t> </a:t>
            </a:r>
            <a:r>
              <a:rPr sz="2800" dirty="0">
                <a:latin typeface="Calibri"/>
                <a:cs typeface="Calibri"/>
              </a:rPr>
              <a:t>Identifies</a:t>
            </a:r>
            <a:r>
              <a:rPr sz="2800" spc="-35" dirty="0">
                <a:latin typeface="Calibri"/>
                <a:cs typeface="Calibri"/>
              </a:rPr>
              <a:t> </a:t>
            </a:r>
            <a:r>
              <a:rPr sz="2800" dirty="0">
                <a:latin typeface="Calibri"/>
                <a:cs typeface="Calibri"/>
              </a:rPr>
              <a:t>privilege</a:t>
            </a:r>
            <a:r>
              <a:rPr sz="2800" spc="-45" dirty="0">
                <a:latin typeface="Calibri"/>
                <a:cs typeface="Calibri"/>
              </a:rPr>
              <a:t> </a:t>
            </a:r>
            <a:r>
              <a:rPr sz="2800" dirty="0">
                <a:latin typeface="Calibri"/>
                <a:cs typeface="Calibri"/>
              </a:rPr>
              <a:t>of</a:t>
            </a:r>
            <a:r>
              <a:rPr sz="2800" spc="-45" dirty="0">
                <a:latin typeface="Calibri"/>
                <a:cs typeface="Calibri"/>
              </a:rPr>
              <a:t> </a:t>
            </a:r>
            <a:r>
              <a:rPr sz="2800" dirty="0">
                <a:latin typeface="Calibri"/>
                <a:cs typeface="Calibri"/>
              </a:rPr>
              <a:t>a</a:t>
            </a:r>
            <a:r>
              <a:rPr sz="2800" spc="-40" dirty="0">
                <a:latin typeface="Calibri"/>
                <a:cs typeface="Calibri"/>
              </a:rPr>
              <a:t> </a:t>
            </a:r>
            <a:r>
              <a:rPr sz="2800" spc="-10" dirty="0">
                <a:latin typeface="Calibri"/>
                <a:cs typeface="Calibri"/>
              </a:rPr>
              <a:t>process</a:t>
            </a:r>
            <a:endParaRPr sz="2800">
              <a:latin typeface="Calibri"/>
              <a:cs typeface="Calibri"/>
            </a:endParaRPr>
          </a:p>
          <a:p>
            <a:pPr marL="926465" lvl="1" indent="-456565">
              <a:lnSpc>
                <a:spcPct val="100000"/>
              </a:lnSpc>
              <a:spcBef>
                <a:spcPts val="1240"/>
              </a:spcBef>
              <a:buFont typeface="Arial"/>
              <a:buChar char="•"/>
              <a:tabLst>
                <a:tab pos="926465" algn="l"/>
                <a:tab pos="927100" algn="l"/>
              </a:tabLst>
            </a:pPr>
            <a:r>
              <a:rPr sz="2400" dirty="0">
                <a:latin typeface="Calibri"/>
                <a:cs typeface="Calibri"/>
              </a:rPr>
              <a:t>Access</a:t>
            </a:r>
            <a:r>
              <a:rPr sz="2400" spc="-30" dirty="0">
                <a:latin typeface="Calibri"/>
                <a:cs typeface="Calibri"/>
              </a:rPr>
              <a:t> </a:t>
            </a:r>
            <a:r>
              <a:rPr sz="2400" dirty="0">
                <a:latin typeface="Calibri"/>
                <a:cs typeface="Calibri"/>
              </a:rPr>
              <a:t>control</a:t>
            </a:r>
            <a:r>
              <a:rPr sz="2400" spc="-35" dirty="0">
                <a:latin typeface="Calibri"/>
                <a:cs typeface="Calibri"/>
              </a:rPr>
              <a:t> </a:t>
            </a:r>
            <a:r>
              <a:rPr sz="2400" dirty="0">
                <a:latin typeface="Calibri"/>
                <a:cs typeface="Calibri"/>
              </a:rPr>
              <a:t>is</a:t>
            </a:r>
            <a:r>
              <a:rPr sz="2400" spc="-25" dirty="0">
                <a:latin typeface="Calibri"/>
                <a:cs typeface="Calibri"/>
              </a:rPr>
              <a:t> </a:t>
            </a:r>
            <a:r>
              <a:rPr sz="2400" dirty="0">
                <a:latin typeface="Calibri"/>
                <a:cs typeface="Calibri"/>
              </a:rPr>
              <a:t>based</a:t>
            </a:r>
            <a:r>
              <a:rPr sz="2400" spc="-30" dirty="0">
                <a:latin typeface="Calibri"/>
                <a:cs typeface="Calibri"/>
              </a:rPr>
              <a:t> </a:t>
            </a:r>
            <a:r>
              <a:rPr sz="2400" dirty="0">
                <a:latin typeface="Calibri"/>
                <a:cs typeface="Calibri"/>
              </a:rPr>
              <a:t>on</a:t>
            </a:r>
            <a:r>
              <a:rPr sz="2400" spc="-25" dirty="0">
                <a:latin typeface="Calibri"/>
                <a:cs typeface="Calibri"/>
              </a:rPr>
              <a:t> </a:t>
            </a:r>
            <a:r>
              <a:rPr sz="2400" spc="-20" dirty="0">
                <a:latin typeface="Calibri"/>
                <a:cs typeface="Calibri"/>
              </a:rPr>
              <a:t>EUID</a:t>
            </a:r>
            <a:endParaRPr sz="2400">
              <a:latin typeface="Calibri"/>
              <a:cs typeface="Calibri"/>
            </a:endParaRPr>
          </a:p>
          <a:p>
            <a:pPr marL="469265" marR="5080" indent="-456565">
              <a:lnSpc>
                <a:spcPts val="3290"/>
              </a:lnSpc>
              <a:spcBef>
                <a:spcPts val="1400"/>
              </a:spcBef>
              <a:buFont typeface="Arial"/>
              <a:buChar char="•"/>
              <a:tabLst>
                <a:tab pos="469265" algn="l"/>
                <a:tab pos="469900" algn="l"/>
              </a:tabLst>
            </a:pPr>
            <a:r>
              <a:rPr sz="2800" dirty="0">
                <a:latin typeface="Calibri"/>
                <a:cs typeface="Calibri"/>
              </a:rPr>
              <a:t>When</a:t>
            </a:r>
            <a:r>
              <a:rPr sz="2800" spc="-45" dirty="0">
                <a:latin typeface="Calibri"/>
                <a:cs typeface="Calibri"/>
              </a:rPr>
              <a:t> </a:t>
            </a:r>
            <a:r>
              <a:rPr sz="2800" dirty="0">
                <a:latin typeface="Calibri"/>
                <a:cs typeface="Calibri"/>
              </a:rPr>
              <a:t>a</a:t>
            </a:r>
            <a:r>
              <a:rPr sz="2800" spc="-35" dirty="0">
                <a:latin typeface="Calibri"/>
                <a:cs typeface="Calibri"/>
              </a:rPr>
              <a:t> </a:t>
            </a:r>
            <a:r>
              <a:rPr sz="2800" dirty="0">
                <a:latin typeface="Calibri"/>
                <a:cs typeface="Calibri"/>
              </a:rPr>
              <a:t>normal</a:t>
            </a:r>
            <a:r>
              <a:rPr sz="2800" spc="-40" dirty="0">
                <a:latin typeface="Calibri"/>
                <a:cs typeface="Calibri"/>
              </a:rPr>
              <a:t> </a:t>
            </a:r>
            <a:r>
              <a:rPr sz="2800" dirty="0">
                <a:latin typeface="Calibri"/>
                <a:cs typeface="Calibri"/>
              </a:rPr>
              <a:t>program</a:t>
            </a:r>
            <a:r>
              <a:rPr sz="2800" spc="-30" dirty="0">
                <a:latin typeface="Calibri"/>
                <a:cs typeface="Calibri"/>
              </a:rPr>
              <a:t> </a:t>
            </a:r>
            <a:r>
              <a:rPr sz="2800" dirty="0">
                <a:latin typeface="Calibri"/>
                <a:cs typeface="Calibri"/>
              </a:rPr>
              <a:t>is</a:t>
            </a:r>
            <a:r>
              <a:rPr sz="2800" spc="-30" dirty="0">
                <a:latin typeface="Calibri"/>
                <a:cs typeface="Calibri"/>
              </a:rPr>
              <a:t> </a:t>
            </a:r>
            <a:r>
              <a:rPr sz="2800" spc="-10" dirty="0">
                <a:latin typeface="Calibri"/>
                <a:cs typeface="Calibri"/>
              </a:rPr>
              <a:t>executed,</a:t>
            </a:r>
            <a:r>
              <a:rPr sz="2800" spc="-30" dirty="0">
                <a:latin typeface="Calibri"/>
                <a:cs typeface="Calibri"/>
              </a:rPr>
              <a:t> </a:t>
            </a:r>
            <a:r>
              <a:rPr sz="2800" dirty="0">
                <a:solidFill>
                  <a:srgbClr val="C00000"/>
                </a:solidFill>
                <a:latin typeface="Calibri"/>
                <a:cs typeface="Calibri"/>
              </a:rPr>
              <a:t>RUID</a:t>
            </a:r>
            <a:r>
              <a:rPr sz="2800" spc="-30" dirty="0">
                <a:solidFill>
                  <a:srgbClr val="C00000"/>
                </a:solidFill>
                <a:latin typeface="Calibri"/>
                <a:cs typeface="Calibri"/>
              </a:rPr>
              <a:t> </a:t>
            </a:r>
            <a:r>
              <a:rPr sz="2800" dirty="0">
                <a:solidFill>
                  <a:srgbClr val="C00000"/>
                </a:solidFill>
                <a:latin typeface="Calibri"/>
                <a:cs typeface="Calibri"/>
              </a:rPr>
              <a:t>=</a:t>
            </a:r>
            <a:r>
              <a:rPr sz="2800" spc="-30" dirty="0">
                <a:solidFill>
                  <a:srgbClr val="C00000"/>
                </a:solidFill>
                <a:latin typeface="Calibri"/>
                <a:cs typeface="Calibri"/>
              </a:rPr>
              <a:t> </a:t>
            </a:r>
            <a:r>
              <a:rPr sz="2800" dirty="0">
                <a:solidFill>
                  <a:srgbClr val="C00000"/>
                </a:solidFill>
                <a:latin typeface="Calibri"/>
                <a:cs typeface="Calibri"/>
              </a:rPr>
              <a:t>EUID</a:t>
            </a:r>
            <a:r>
              <a:rPr sz="2800" dirty="0">
                <a:latin typeface="Calibri"/>
                <a:cs typeface="Calibri"/>
              </a:rPr>
              <a:t>,</a:t>
            </a:r>
            <a:r>
              <a:rPr sz="2800" spc="-30" dirty="0">
                <a:latin typeface="Calibri"/>
                <a:cs typeface="Calibri"/>
              </a:rPr>
              <a:t> </a:t>
            </a:r>
            <a:r>
              <a:rPr sz="2800" dirty="0">
                <a:latin typeface="Calibri"/>
                <a:cs typeface="Calibri"/>
              </a:rPr>
              <a:t>they</a:t>
            </a:r>
            <a:r>
              <a:rPr sz="2800" spc="-40" dirty="0">
                <a:latin typeface="Calibri"/>
                <a:cs typeface="Calibri"/>
              </a:rPr>
              <a:t> </a:t>
            </a:r>
            <a:r>
              <a:rPr sz="2800" dirty="0">
                <a:latin typeface="Calibri"/>
                <a:cs typeface="Calibri"/>
              </a:rPr>
              <a:t>both</a:t>
            </a:r>
            <a:r>
              <a:rPr sz="2800" spc="-30" dirty="0">
                <a:latin typeface="Calibri"/>
                <a:cs typeface="Calibri"/>
              </a:rPr>
              <a:t> </a:t>
            </a:r>
            <a:r>
              <a:rPr sz="2800" spc="-10" dirty="0">
                <a:latin typeface="Calibri"/>
                <a:cs typeface="Calibri"/>
              </a:rPr>
              <a:t>equal </a:t>
            </a:r>
            <a:r>
              <a:rPr sz="2800" dirty="0">
                <a:latin typeface="Calibri"/>
                <a:cs typeface="Calibri"/>
              </a:rPr>
              <a:t>to</a:t>
            </a:r>
            <a:r>
              <a:rPr sz="2800" spc="-20" dirty="0">
                <a:latin typeface="Calibri"/>
                <a:cs typeface="Calibri"/>
              </a:rPr>
              <a:t> </a:t>
            </a:r>
            <a:r>
              <a:rPr sz="2800" dirty="0">
                <a:latin typeface="Calibri"/>
                <a:cs typeface="Calibri"/>
              </a:rPr>
              <a:t>the</a:t>
            </a:r>
            <a:r>
              <a:rPr sz="2800" spc="-5" dirty="0">
                <a:latin typeface="Calibri"/>
                <a:cs typeface="Calibri"/>
              </a:rPr>
              <a:t> </a:t>
            </a:r>
            <a:r>
              <a:rPr sz="2800" dirty="0">
                <a:latin typeface="Calibri"/>
                <a:cs typeface="Calibri"/>
              </a:rPr>
              <a:t>ID of</a:t>
            </a:r>
            <a:r>
              <a:rPr sz="2800" spc="-5" dirty="0">
                <a:latin typeface="Calibri"/>
                <a:cs typeface="Calibri"/>
              </a:rPr>
              <a:t> </a:t>
            </a:r>
            <a:r>
              <a:rPr sz="2800" dirty="0">
                <a:latin typeface="Calibri"/>
                <a:cs typeface="Calibri"/>
              </a:rPr>
              <a:t>the</a:t>
            </a:r>
            <a:r>
              <a:rPr sz="2800" spc="-10" dirty="0">
                <a:latin typeface="Calibri"/>
                <a:cs typeface="Calibri"/>
              </a:rPr>
              <a:t> </a:t>
            </a:r>
            <a:r>
              <a:rPr sz="2800" dirty="0">
                <a:latin typeface="Calibri"/>
                <a:cs typeface="Calibri"/>
              </a:rPr>
              <a:t>user</a:t>
            </a:r>
            <a:r>
              <a:rPr sz="2800" spc="-5" dirty="0">
                <a:latin typeface="Calibri"/>
                <a:cs typeface="Calibri"/>
              </a:rPr>
              <a:t> </a:t>
            </a:r>
            <a:r>
              <a:rPr sz="2800" dirty="0">
                <a:latin typeface="Calibri"/>
                <a:cs typeface="Calibri"/>
              </a:rPr>
              <a:t>who</a:t>
            </a:r>
            <a:r>
              <a:rPr sz="2800" spc="-5" dirty="0">
                <a:latin typeface="Calibri"/>
                <a:cs typeface="Calibri"/>
              </a:rPr>
              <a:t> </a:t>
            </a:r>
            <a:r>
              <a:rPr sz="2800" dirty="0">
                <a:latin typeface="Calibri"/>
                <a:cs typeface="Calibri"/>
              </a:rPr>
              <a:t>runs</a:t>
            </a:r>
            <a:r>
              <a:rPr sz="2800" spc="5" dirty="0">
                <a:latin typeface="Calibri"/>
                <a:cs typeface="Calibri"/>
              </a:rPr>
              <a:t> </a:t>
            </a:r>
            <a:r>
              <a:rPr sz="2800" dirty="0">
                <a:latin typeface="Calibri"/>
                <a:cs typeface="Calibri"/>
              </a:rPr>
              <a:t>the</a:t>
            </a:r>
            <a:r>
              <a:rPr sz="2800" spc="-5" dirty="0">
                <a:latin typeface="Calibri"/>
                <a:cs typeface="Calibri"/>
              </a:rPr>
              <a:t> </a:t>
            </a:r>
            <a:r>
              <a:rPr sz="2800" spc="-10" dirty="0">
                <a:latin typeface="Calibri"/>
                <a:cs typeface="Calibri"/>
              </a:rPr>
              <a:t>program</a:t>
            </a:r>
            <a:endParaRPr sz="2800">
              <a:latin typeface="Calibri"/>
              <a:cs typeface="Calibri"/>
            </a:endParaRPr>
          </a:p>
          <a:p>
            <a:pPr marL="469265" marR="402590" indent="-456565">
              <a:lnSpc>
                <a:spcPct val="101400"/>
              </a:lnSpc>
              <a:spcBef>
                <a:spcPts val="1100"/>
              </a:spcBef>
              <a:buFont typeface="Arial"/>
              <a:buChar char="•"/>
              <a:tabLst>
                <a:tab pos="469265" algn="l"/>
                <a:tab pos="469900" algn="l"/>
              </a:tabLst>
            </a:pPr>
            <a:r>
              <a:rPr sz="2800" dirty="0">
                <a:latin typeface="Calibri"/>
                <a:cs typeface="Calibri"/>
              </a:rPr>
              <a:t>When</a:t>
            </a:r>
            <a:r>
              <a:rPr sz="2800" spc="-20" dirty="0">
                <a:latin typeface="Calibri"/>
                <a:cs typeface="Calibri"/>
              </a:rPr>
              <a:t> </a:t>
            </a:r>
            <a:r>
              <a:rPr sz="2800" dirty="0">
                <a:latin typeface="Calibri"/>
                <a:cs typeface="Calibri"/>
              </a:rPr>
              <a:t>a</a:t>
            </a:r>
            <a:r>
              <a:rPr sz="2800" spc="-30" dirty="0">
                <a:latin typeface="Calibri"/>
                <a:cs typeface="Calibri"/>
              </a:rPr>
              <a:t> </a:t>
            </a:r>
            <a:r>
              <a:rPr sz="2800" spc="-35" dirty="0">
                <a:latin typeface="Calibri"/>
                <a:cs typeface="Calibri"/>
              </a:rPr>
              <a:t>Set-</a:t>
            </a:r>
            <a:r>
              <a:rPr sz="2800" dirty="0">
                <a:latin typeface="Calibri"/>
                <a:cs typeface="Calibri"/>
              </a:rPr>
              <a:t>UID</a:t>
            </a:r>
            <a:r>
              <a:rPr sz="2800" spc="-15" dirty="0">
                <a:latin typeface="Calibri"/>
                <a:cs typeface="Calibri"/>
              </a:rPr>
              <a:t> </a:t>
            </a:r>
            <a:r>
              <a:rPr sz="2800" dirty="0">
                <a:latin typeface="Calibri"/>
                <a:cs typeface="Calibri"/>
              </a:rPr>
              <a:t>is</a:t>
            </a:r>
            <a:r>
              <a:rPr sz="2800" spc="-20" dirty="0">
                <a:latin typeface="Calibri"/>
                <a:cs typeface="Calibri"/>
              </a:rPr>
              <a:t> </a:t>
            </a:r>
            <a:r>
              <a:rPr sz="2800" spc="-10" dirty="0">
                <a:latin typeface="Calibri"/>
                <a:cs typeface="Calibri"/>
              </a:rPr>
              <a:t>executed,</a:t>
            </a:r>
            <a:r>
              <a:rPr sz="2800" spc="-20" dirty="0">
                <a:latin typeface="Calibri"/>
                <a:cs typeface="Calibri"/>
              </a:rPr>
              <a:t> </a:t>
            </a:r>
            <a:r>
              <a:rPr sz="2800" dirty="0">
                <a:solidFill>
                  <a:srgbClr val="C00000"/>
                </a:solidFill>
                <a:latin typeface="Calibri"/>
                <a:cs typeface="Calibri"/>
              </a:rPr>
              <a:t>RUID</a:t>
            </a:r>
            <a:r>
              <a:rPr sz="2800" spc="-20" dirty="0">
                <a:solidFill>
                  <a:srgbClr val="C00000"/>
                </a:solidFill>
                <a:latin typeface="Calibri"/>
                <a:cs typeface="Calibri"/>
              </a:rPr>
              <a:t> </a:t>
            </a:r>
            <a:r>
              <a:rPr sz="2800" dirty="0">
                <a:solidFill>
                  <a:srgbClr val="C00000"/>
                </a:solidFill>
                <a:latin typeface="Calibri"/>
                <a:cs typeface="Calibri"/>
              </a:rPr>
              <a:t>≠</a:t>
            </a:r>
            <a:r>
              <a:rPr sz="2800" spc="-15" dirty="0">
                <a:solidFill>
                  <a:srgbClr val="C00000"/>
                </a:solidFill>
                <a:latin typeface="Calibri"/>
                <a:cs typeface="Calibri"/>
              </a:rPr>
              <a:t> </a:t>
            </a:r>
            <a:r>
              <a:rPr sz="2800" dirty="0">
                <a:solidFill>
                  <a:srgbClr val="C00000"/>
                </a:solidFill>
                <a:latin typeface="Calibri"/>
                <a:cs typeface="Calibri"/>
              </a:rPr>
              <a:t>EUID</a:t>
            </a:r>
            <a:r>
              <a:rPr sz="2800" dirty="0">
                <a:latin typeface="Calibri"/>
                <a:cs typeface="Calibri"/>
              </a:rPr>
              <a:t>.</a:t>
            </a:r>
            <a:r>
              <a:rPr sz="2800" spc="-20" dirty="0">
                <a:latin typeface="Calibri"/>
                <a:cs typeface="Calibri"/>
              </a:rPr>
              <a:t> </a:t>
            </a:r>
            <a:r>
              <a:rPr sz="2800" dirty="0">
                <a:latin typeface="Calibri"/>
                <a:cs typeface="Calibri"/>
              </a:rPr>
              <a:t>RUID</a:t>
            </a:r>
            <a:r>
              <a:rPr sz="2800" spc="-20" dirty="0">
                <a:latin typeface="Calibri"/>
                <a:cs typeface="Calibri"/>
              </a:rPr>
              <a:t> </a:t>
            </a:r>
            <a:r>
              <a:rPr sz="2800" dirty="0">
                <a:latin typeface="Calibri"/>
                <a:cs typeface="Calibri"/>
              </a:rPr>
              <a:t>still</a:t>
            </a:r>
            <a:r>
              <a:rPr sz="2800" spc="-25" dirty="0">
                <a:latin typeface="Calibri"/>
                <a:cs typeface="Calibri"/>
              </a:rPr>
              <a:t> </a:t>
            </a:r>
            <a:r>
              <a:rPr sz="2800" dirty="0">
                <a:latin typeface="Calibri"/>
                <a:cs typeface="Calibri"/>
              </a:rPr>
              <a:t>equal</a:t>
            </a:r>
            <a:r>
              <a:rPr sz="2800" spc="-30" dirty="0">
                <a:latin typeface="Calibri"/>
                <a:cs typeface="Calibri"/>
              </a:rPr>
              <a:t> </a:t>
            </a:r>
            <a:r>
              <a:rPr sz="2800" dirty="0">
                <a:latin typeface="Calibri"/>
                <a:cs typeface="Calibri"/>
              </a:rPr>
              <a:t>to</a:t>
            </a:r>
            <a:r>
              <a:rPr sz="2800" spc="-20" dirty="0">
                <a:latin typeface="Calibri"/>
                <a:cs typeface="Calibri"/>
              </a:rPr>
              <a:t> </a:t>
            </a:r>
            <a:r>
              <a:rPr sz="2800" spc="-25" dirty="0">
                <a:latin typeface="Calibri"/>
                <a:cs typeface="Calibri"/>
              </a:rPr>
              <a:t>the </a:t>
            </a:r>
            <a:r>
              <a:rPr sz="2800" dirty="0">
                <a:latin typeface="Calibri"/>
                <a:cs typeface="Calibri"/>
              </a:rPr>
              <a:t>user’s</a:t>
            </a:r>
            <a:r>
              <a:rPr sz="2800" spc="-60" dirty="0">
                <a:latin typeface="Calibri"/>
                <a:cs typeface="Calibri"/>
              </a:rPr>
              <a:t> </a:t>
            </a:r>
            <a:r>
              <a:rPr sz="2800" dirty="0">
                <a:latin typeface="Calibri"/>
                <a:cs typeface="Calibri"/>
              </a:rPr>
              <a:t>ID,</a:t>
            </a:r>
            <a:r>
              <a:rPr sz="2800" spc="-45" dirty="0">
                <a:latin typeface="Calibri"/>
                <a:cs typeface="Calibri"/>
              </a:rPr>
              <a:t> </a:t>
            </a:r>
            <a:r>
              <a:rPr sz="2800" dirty="0">
                <a:latin typeface="Calibri"/>
                <a:cs typeface="Calibri"/>
              </a:rPr>
              <a:t>but</a:t>
            </a:r>
            <a:r>
              <a:rPr sz="2800" spc="-50" dirty="0">
                <a:latin typeface="Calibri"/>
                <a:cs typeface="Calibri"/>
              </a:rPr>
              <a:t> </a:t>
            </a:r>
            <a:r>
              <a:rPr sz="2800" dirty="0">
                <a:latin typeface="Calibri"/>
                <a:cs typeface="Calibri"/>
              </a:rPr>
              <a:t>EUID</a:t>
            </a:r>
            <a:r>
              <a:rPr sz="2800" spc="-45" dirty="0">
                <a:latin typeface="Calibri"/>
                <a:cs typeface="Calibri"/>
              </a:rPr>
              <a:t> </a:t>
            </a:r>
            <a:r>
              <a:rPr sz="2800" dirty="0">
                <a:latin typeface="Calibri"/>
                <a:cs typeface="Calibri"/>
              </a:rPr>
              <a:t>equals</a:t>
            </a:r>
            <a:r>
              <a:rPr sz="2800" spc="-50" dirty="0">
                <a:latin typeface="Calibri"/>
                <a:cs typeface="Calibri"/>
              </a:rPr>
              <a:t> </a:t>
            </a:r>
            <a:r>
              <a:rPr sz="2800" dirty="0">
                <a:latin typeface="Calibri"/>
                <a:cs typeface="Calibri"/>
              </a:rPr>
              <a:t>to</a:t>
            </a:r>
            <a:r>
              <a:rPr sz="2800" spc="-50" dirty="0">
                <a:latin typeface="Calibri"/>
                <a:cs typeface="Calibri"/>
              </a:rPr>
              <a:t> </a:t>
            </a:r>
            <a:r>
              <a:rPr sz="2800" dirty="0">
                <a:latin typeface="Calibri"/>
                <a:cs typeface="Calibri"/>
              </a:rPr>
              <a:t>the</a:t>
            </a:r>
            <a:r>
              <a:rPr sz="2800" spc="-55" dirty="0">
                <a:latin typeface="Calibri"/>
                <a:cs typeface="Calibri"/>
              </a:rPr>
              <a:t> </a:t>
            </a:r>
            <a:r>
              <a:rPr sz="2800" dirty="0">
                <a:latin typeface="Calibri"/>
                <a:cs typeface="Calibri"/>
              </a:rPr>
              <a:t>program</a:t>
            </a:r>
            <a:r>
              <a:rPr sz="2800" spc="-50" dirty="0">
                <a:latin typeface="Calibri"/>
                <a:cs typeface="Calibri"/>
              </a:rPr>
              <a:t> </a:t>
            </a:r>
            <a:r>
              <a:rPr sz="2800" b="1" spc="-10" dirty="0">
                <a:latin typeface="Calibri"/>
                <a:cs typeface="Calibri"/>
              </a:rPr>
              <a:t>owner</a:t>
            </a:r>
            <a:r>
              <a:rPr sz="2800" spc="-10" dirty="0">
                <a:latin typeface="Calibri"/>
                <a:cs typeface="Calibri"/>
              </a:rPr>
              <a:t>’s</a:t>
            </a:r>
            <a:r>
              <a:rPr sz="2800" spc="-40" dirty="0">
                <a:latin typeface="Calibri"/>
                <a:cs typeface="Calibri"/>
              </a:rPr>
              <a:t> </a:t>
            </a:r>
            <a:r>
              <a:rPr sz="2800" spc="-25" dirty="0">
                <a:latin typeface="Calibri"/>
                <a:cs typeface="Calibri"/>
              </a:rPr>
              <a:t>ID.</a:t>
            </a:r>
            <a:endParaRPr sz="2800">
              <a:latin typeface="Calibri"/>
              <a:cs typeface="Calibri"/>
            </a:endParaRPr>
          </a:p>
          <a:p>
            <a:pPr marL="926465" lvl="1" indent="-456565">
              <a:lnSpc>
                <a:spcPct val="100000"/>
              </a:lnSpc>
              <a:spcBef>
                <a:spcPts val="1120"/>
              </a:spcBef>
              <a:buFont typeface="Arial"/>
              <a:buChar char="•"/>
              <a:tabLst>
                <a:tab pos="926465" algn="l"/>
                <a:tab pos="927100" algn="l"/>
              </a:tabLst>
            </a:pPr>
            <a:r>
              <a:rPr sz="2400" dirty="0">
                <a:latin typeface="Calibri"/>
                <a:cs typeface="Calibri"/>
              </a:rPr>
              <a:t>If</a:t>
            </a:r>
            <a:r>
              <a:rPr sz="2400" spc="-40" dirty="0">
                <a:latin typeface="Calibri"/>
                <a:cs typeface="Calibri"/>
              </a:rPr>
              <a:t> </a:t>
            </a:r>
            <a:r>
              <a:rPr sz="2400" dirty="0">
                <a:latin typeface="Calibri"/>
                <a:cs typeface="Calibri"/>
              </a:rPr>
              <a:t>the</a:t>
            </a:r>
            <a:r>
              <a:rPr sz="2400" spc="-30" dirty="0">
                <a:latin typeface="Calibri"/>
                <a:cs typeface="Calibri"/>
              </a:rPr>
              <a:t> </a:t>
            </a:r>
            <a:r>
              <a:rPr sz="2400" dirty="0">
                <a:latin typeface="Calibri"/>
                <a:cs typeface="Calibri"/>
              </a:rPr>
              <a:t>program</a:t>
            </a:r>
            <a:r>
              <a:rPr sz="2400" spc="-40" dirty="0">
                <a:latin typeface="Calibri"/>
                <a:cs typeface="Calibri"/>
              </a:rPr>
              <a:t> </a:t>
            </a:r>
            <a:r>
              <a:rPr sz="2400" dirty="0">
                <a:latin typeface="Calibri"/>
                <a:cs typeface="Calibri"/>
              </a:rPr>
              <a:t>is</a:t>
            </a:r>
            <a:r>
              <a:rPr sz="2400" spc="-40" dirty="0">
                <a:latin typeface="Calibri"/>
                <a:cs typeface="Calibri"/>
              </a:rPr>
              <a:t> </a:t>
            </a:r>
            <a:r>
              <a:rPr sz="2400" dirty="0">
                <a:latin typeface="Calibri"/>
                <a:cs typeface="Calibri"/>
              </a:rPr>
              <a:t>owned</a:t>
            </a:r>
            <a:r>
              <a:rPr sz="2400" spc="-30" dirty="0">
                <a:latin typeface="Calibri"/>
                <a:cs typeface="Calibri"/>
              </a:rPr>
              <a:t> </a:t>
            </a:r>
            <a:r>
              <a:rPr sz="2400" dirty="0">
                <a:latin typeface="Calibri"/>
                <a:cs typeface="Calibri"/>
              </a:rPr>
              <a:t>by</a:t>
            </a:r>
            <a:r>
              <a:rPr sz="2400" spc="-35" dirty="0">
                <a:latin typeface="Calibri"/>
                <a:cs typeface="Calibri"/>
              </a:rPr>
              <a:t> </a:t>
            </a:r>
            <a:r>
              <a:rPr sz="2400" dirty="0">
                <a:latin typeface="Calibri"/>
                <a:cs typeface="Calibri"/>
              </a:rPr>
              <a:t>root,</a:t>
            </a:r>
            <a:r>
              <a:rPr sz="2400" spc="-35" dirty="0">
                <a:latin typeface="Calibri"/>
                <a:cs typeface="Calibri"/>
              </a:rPr>
              <a:t> </a:t>
            </a:r>
            <a:r>
              <a:rPr sz="2400" dirty="0">
                <a:latin typeface="Calibri"/>
                <a:cs typeface="Calibri"/>
              </a:rPr>
              <a:t>the</a:t>
            </a:r>
            <a:r>
              <a:rPr sz="2400" spc="-30" dirty="0">
                <a:latin typeface="Calibri"/>
                <a:cs typeface="Calibri"/>
              </a:rPr>
              <a:t> </a:t>
            </a:r>
            <a:r>
              <a:rPr sz="2400" dirty="0">
                <a:latin typeface="Calibri"/>
                <a:cs typeface="Calibri"/>
              </a:rPr>
              <a:t>program</a:t>
            </a:r>
            <a:r>
              <a:rPr sz="2400" spc="-35" dirty="0">
                <a:latin typeface="Calibri"/>
                <a:cs typeface="Calibri"/>
              </a:rPr>
              <a:t> </a:t>
            </a:r>
            <a:r>
              <a:rPr sz="2400" dirty="0">
                <a:latin typeface="Calibri"/>
                <a:cs typeface="Calibri"/>
              </a:rPr>
              <a:t>runs</a:t>
            </a:r>
            <a:r>
              <a:rPr sz="2400" spc="-40" dirty="0">
                <a:latin typeface="Calibri"/>
                <a:cs typeface="Calibri"/>
              </a:rPr>
              <a:t> </a:t>
            </a:r>
            <a:r>
              <a:rPr sz="2400" dirty="0">
                <a:latin typeface="Calibri"/>
                <a:cs typeface="Calibri"/>
              </a:rPr>
              <a:t>with</a:t>
            </a:r>
            <a:r>
              <a:rPr sz="2400" spc="-35" dirty="0">
                <a:latin typeface="Calibri"/>
                <a:cs typeface="Calibri"/>
              </a:rPr>
              <a:t> </a:t>
            </a:r>
            <a:r>
              <a:rPr sz="2400" dirty="0">
                <a:latin typeface="Calibri"/>
                <a:cs typeface="Calibri"/>
              </a:rPr>
              <a:t>the</a:t>
            </a:r>
            <a:r>
              <a:rPr sz="2400" spc="-30" dirty="0">
                <a:latin typeface="Calibri"/>
                <a:cs typeface="Calibri"/>
              </a:rPr>
              <a:t> </a:t>
            </a:r>
            <a:r>
              <a:rPr sz="2400" dirty="0">
                <a:latin typeface="Calibri"/>
                <a:cs typeface="Calibri"/>
              </a:rPr>
              <a:t>root</a:t>
            </a:r>
            <a:r>
              <a:rPr sz="2400" spc="-35" dirty="0">
                <a:latin typeface="Calibri"/>
                <a:cs typeface="Calibri"/>
              </a:rPr>
              <a:t> </a:t>
            </a:r>
            <a:r>
              <a:rPr sz="2400" spc="-10" dirty="0">
                <a:latin typeface="Calibri"/>
                <a:cs typeface="Calibri"/>
              </a:rPr>
              <a:t>privilege.</a:t>
            </a:r>
            <a:endParaRPr sz="2400">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01676" rIns="0" bIns="0" rtlCol="0">
            <a:spAutoFit/>
          </a:bodyPr>
          <a:lstStyle/>
          <a:p>
            <a:pPr marL="601345">
              <a:lnSpc>
                <a:spcPct val="100000"/>
              </a:lnSpc>
              <a:spcBef>
                <a:spcPts val="100"/>
              </a:spcBef>
            </a:pPr>
            <a:r>
              <a:rPr spc="-25" dirty="0"/>
              <a:t>Turn</a:t>
            </a:r>
            <a:r>
              <a:rPr spc="-125" dirty="0"/>
              <a:t> </a:t>
            </a:r>
            <a:r>
              <a:rPr dirty="0"/>
              <a:t>a</a:t>
            </a:r>
            <a:r>
              <a:rPr spc="-125" dirty="0"/>
              <a:t> </a:t>
            </a:r>
            <a:r>
              <a:rPr dirty="0"/>
              <a:t>Program</a:t>
            </a:r>
            <a:r>
              <a:rPr spc="-130" dirty="0"/>
              <a:t> </a:t>
            </a:r>
            <a:r>
              <a:rPr dirty="0"/>
              <a:t>into</a:t>
            </a:r>
            <a:r>
              <a:rPr spc="-114" dirty="0"/>
              <a:t> </a:t>
            </a:r>
            <a:r>
              <a:rPr spc="-50" dirty="0"/>
              <a:t>Set-</a:t>
            </a:r>
            <a:r>
              <a:rPr spc="-25" dirty="0"/>
              <a:t>UID</a:t>
            </a:r>
          </a:p>
        </p:txBody>
      </p:sp>
      <p:sp>
        <p:nvSpPr>
          <p:cNvPr id="3" name="object 3"/>
          <p:cNvSpPr txBox="1"/>
          <p:nvPr/>
        </p:nvSpPr>
        <p:spPr>
          <a:xfrm>
            <a:off x="752818" y="1426971"/>
            <a:ext cx="2900680" cy="4286885"/>
          </a:xfrm>
          <a:prstGeom prst="rect">
            <a:avLst/>
          </a:prstGeom>
        </p:spPr>
        <p:txBody>
          <a:bodyPr vert="horz" wrap="square" lIns="0" tIns="94615" rIns="0" bIns="0" rtlCol="0">
            <a:spAutoFit/>
          </a:bodyPr>
          <a:lstStyle/>
          <a:p>
            <a:pPr marL="241300" marR="5080" indent="-228600">
              <a:lnSpc>
                <a:spcPts val="2690"/>
              </a:lnSpc>
              <a:spcBef>
                <a:spcPts val="745"/>
              </a:spcBef>
              <a:buFont typeface="Arial"/>
              <a:buChar char="•"/>
              <a:tabLst>
                <a:tab pos="241300" algn="l"/>
              </a:tabLst>
            </a:pPr>
            <a:r>
              <a:rPr sz="2800" dirty="0">
                <a:latin typeface="Calibri"/>
                <a:cs typeface="Calibri"/>
              </a:rPr>
              <a:t>Change</a:t>
            </a:r>
            <a:r>
              <a:rPr sz="2800" spc="-20" dirty="0">
                <a:latin typeface="Calibri"/>
                <a:cs typeface="Calibri"/>
              </a:rPr>
              <a:t> </a:t>
            </a:r>
            <a:r>
              <a:rPr sz="2800" dirty="0">
                <a:latin typeface="Calibri"/>
                <a:cs typeface="Calibri"/>
              </a:rPr>
              <a:t>the</a:t>
            </a:r>
            <a:r>
              <a:rPr sz="2800" spc="-20" dirty="0">
                <a:latin typeface="Calibri"/>
                <a:cs typeface="Calibri"/>
              </a:rPr>
              <a:t> owner </a:t>
            </a:r>
            <a:r>
              <a:rPr sz="2800" dirty="0">
                <a:latin typeface="Calibri"/>
                <a:cs typeface="Calibri"/>
              </a:rPr>
              <a:t>of</a:t>
            </a:r>
            <a:r>
              <a:rPr sz="2800" spc="-25" dirty="0">
                <a:latin typeface="Calibri"/>
                <a:cs typeface="Calibri"/>
              </a:rPr>
              <a:t> </a:t>
            </a:r>
            <a:r>
              <a:rPr sz="2800" dirty="0">
                <a:latin typeface="Calibri"/>
                <a:cs typeface="Calibri"/>
              </a:rPr>
              <a:t>a</a:t>
            </a:r>
            <a:r>
              <a:rPr sz="2800" spc="-20" dirty="0">
                <a:latin typeface="Calibri"/>
                <a:cs typeface="Calibri"/>
              </a:rPr>
              <a:t> </a:t>
            </a:r>
            <a:r>
              <a:rPr sz="2800" dirty="0">
                <a:latin typeface="Calibri"/>
                <a:cs typeface="Calibri"/>
              </a:rPr>
              <a:t>file</a:t>
            </a:r>
            <a:r>
              <a:rPr sz="2800" spc="-30" dirty="0">
                <a:latin typeface="Calibri"/>
                <a:cs typeface="Calibri"/>
              </a:rPr>
              <a:t> </a:t>
            </a:r>
            <a:r>
              <a:rPr sz="2800" dirty="0">
                <a:latin typeface="Calibri"/>
                <a:cs typeface="Calibri"/>
              </a:rPr>
              <a:t>to</a:t>
            </a:r>
            <a:r>
              <a:rPr sz="2800" spc="-20" dirty="0">
                <a:latin typeface="Calibri"/>
                <a:cs typeface="Calibri"/>
              </a:rPr>
              <a:t> </a:t>
            </a:r>
            <a:r>
              <a:rPr sz="2800" dirty="0">
                <a:latin typeface="Calibri"/>
                <a:cs typeface="Calibri"/>
              </a:rPr>
              <a:t>root</a:t>
            </a:r>
            <a:r>
              <a:rPr sz="2800" spc="-20" dirty="0">
                <a:latin typeface="Calibri"/>
                <a:cs typeface="Calibri"/>
              </a:rPr>
              <a:t> </a:t>
            </a:r>
            <a:r>
              <a:rPr sz="2800" spc="-50" dirty="0">
                <a:latin typeface="Calibri"/>
                <a:cs typeface="Calibri"/>
              </a:rPr>
              <a:t>:</a:t>
            </a:r>
            <a:endParaRPr sz="2800">
              <a:latin typeface="Calibri"/>
              <a:cs typeface="Calibri"/>
            </a:endParaRPr>
          </a:p>
          <a:p>
            <a:pPr>
              <a:lnSpc>
                <a:spcPct val="100000"/>
              </a:lnSpc>
              <a:buFont typeface="Arial"/>
              <a:buChar char="•"/>
            </a:pPr>
            <a:endParaRPr sz="3400">
              <a:latin typeface="Calibri"/>
              <a:cs typeface="Calibri"/>
            </a:endParaRPr>
          </a:p>
          <a:p>
            <a:pPr>
              <a:lnSpc>
                <a:spcPct val="100000"/>
              </a:lnSpc>
              <a:buFont typeface="Arial"/>
              <a:buChar char="•"/>
            </a:pPr>
            <a:endParaRPr sz="3500">
              <a:latin typeface="Calibri"/>
              <a:cs typeface="Calibri"/>
            </a:endParaRPr>
          </a:p>
          <a:p>
            <a:pPr marL="241300" marR="386715" indent="-228600">
              <a:lnSpc>
                <a:spcPts val="2690"/>
              </a:lnSpc>
              <a:buFont typeface="Arial"/>
              <a:buChar char="•"/>
              <a:tabLst>
                <a:tab pos="241300" algn="l"/>
              </a:tabLst>
            </a:pPr>
            <a:r>
              <a:rPr sz="2800" dirty="0">
                <a:latin typeface="Calibri"/>
                <a:cs typeface="Calibri"/>
              </a:rPr>
              <a:t>Before</a:t>
            </a:r>
            <a:r>
              <a:rPr sz="2800" spc="-150" dirty="0">
                <a:latin typeface="Calibri"/>
                <a:cs typeface="Calibri"/>
              </a:rPr>
              <a:t> </a:t>
            </a:r>
            <a:r>
              <a:rPr sz="2800" spc="-10" dirty="0">
                <a:latin typeface="Calibri"/>
                <a:cs typeface="Calibri"/>
              </a:rPr>
              <a:t>Enabling </a:t>
            </a:r>
            <a:r>
              <a:rPr sz="2800" spc="-35" dirty="0">
                <a:latin typeface="Calibri"/>
                <a:cs typeface="Calibri"/>
              </a:rPr>
              <a:t>Set-</a:t>
            </a:r>
            <a:r>
              <a:rPr sz="2800" dirty="0">
                <a:latin typeface="Calibri"/>
                <a:cs typeface="Calibri"/>
              </a:rPr>
              <a:t>UID</a:t>
            </a:r>
            <a:r>
              <a:rPr sz="2800" spc="25" dirty="0">
                <a:latin typeface="Calibri"/>
                <a:cs typeface="Calibri"/>
              </a:rPr>
              <a:t> </a:t>
            </a:r>
            <a:r>
              <a:rPr sz="2800" spc="-20" dirty="0">
                <a:latin typeface="Calibri"/>
                <a:cs typeface="Calibri"/>
              </a:rPr>
              <a:t>bit:</a:t>
            </a:r>
            <a:endParaRPr sz="2800">
              <a:latin typeface="Calibri"/>
              <a:cs typeface="Calibri"/>
            </a:endParaRPr>
          </a:p>
          <a:p>
            <a:pPr>
              <a:lnSpc>
                <a:spcPct val="100000"/>
              </a:lnSpc>
              <a:buFont typeface="Arial"/>
              <a:buChar char="•"/>
            </a:pPr>
            <a:endParaRPr sz="3400">
              <a:latin typeface="Calibri"/>
              <a:cs typeface="Calibri"/>
            </a:endParaRPr>
          </a:p>
          <a:p>
            <a:pPr>
              <a:lnSpc>
                <a:spcPct val="100000"/>
              </a:lnSpc>
              <a:spcBef>
                <a:spcPts val="40"/>
              </a:spcBef>
              <a:buFont typeface="Arial"/>
              <a:buChar char="•"/>
            </a:pPr>
            <a:endParaRPr sz="3350">
              <a:latin typeface="Calibri"/>
              <a:cs typeface="Calibri"/>
            </a:endParaRPr>
          </a:p>
          <a:p>
            <a:pPr marL="241300" marR="43815" indent="-228600">
              <a:lnSpc>
                <a:spcPts val="2710"/>
              </a:lnSpc>
              <a:spcBef>
                <a:spcPts val="5"/>
              </a:spcBef>
              <a:buFont typeface="Arial"/>
              <a:buChar char="•"/>
              <a:tabLst>
                <a:tab pos="241300" algn="l"/>
              </a:tabLst>
            </a:pPr>
            <a:r>
              <a:rPr sz="2800" dirty="0">
                <a:latin typeface="Calibri"/>
                <a:cs typeface="Calibri"/>
              </a:rPr>
              <a:t>After</a:t>
            </a:r>
            <a:r>
              <a:rPr sz="2800" spc="-40" dirty="0">
                <a:latin typeface="Calibri"/>
                <a:cs typeface="Calibri"/>
              </a:rPr>
              <a:t> </a:t>
            </a:r>
            <a:r>
              <a:rPr sz="2800" dirty="0">
                <a:latin typeface="Calibri"/>
                <a:cs typeface="Calibri"/>
              </a:rPr>
              <a:t>Enabling</a:t>
            </a:r>
            <a:r>
              <a:rPr sz="2800" spc="-40" dirty="0">
                <a:latin typeface="Calibri"/>
                <a:cs typeface="Calibri"/>
              </a:rPr>
              <a:t> </a:t>
            </a:r>
            <a:r>
              <a:rPr sz="2800" spc="-25" dirty="0">
                <a:latin typeface="Calibri"/>
                <a:cs typeface="Calibri"/>
              </a:rPr>
              <a:t>the </a:t>
            </a:r>
            <a:r>
              <a:rPr sz="2800" spc="-35" dirty="0">
                <a:latin typeface="Calibri"/>
                <a:cs typeface="Calibri"/>
              </a:rPr>
              <a:t>Set-</a:t>
            </a:r>
            <a:r>
              <a:rPr sz="2800" dirty="0">
                <a:latin typeface="Calibri"/>
                <a:cs typeface="Calibri"/>
              </a:rPr>
              <a:t>UID</a:t>
            </a:r>
            <a:r>
              <a:rPr sz="2800" spc="10" dirty="0">
                <a:latin typeface="Calibri"/>
                <a:cs typeface="Calibri"/>
              </a:rPr>
              <a:t> </a:t>
            </a:r>
            <a:r>
              <a:rPr sz="2800" dirty="0">
                <a:latin typeface="Calibri"/>
                <a:cs typeface="Calibri"/>
              </a:rPr>
              <a:t>bit</a:t>
            </a:r>
            <a:r>
              <a:rPr sz="2800" spc="10" dirty="0">
                <a:latin typeface="Calibri"/>
                <a:cs typeface="Calibri"/>
              </a:rPr>
              <a:t> </a:t>
            </a:r>
            <a:r>
              <a:rPr sz="2800" spc="-50" dirty="0">
                <a:latin typeface="Calibri"/>
                <a:cs typeface="Calibri"/>
              </a:rPr>
              <a:t>:</a:t>
            </a:r>
            <a:endParaRPr sz="2800">
              <a:latin typeface="Calibri"/>
              <a:cs typeface="Calibri"/>
            </a:endParaRPr>
          </a:p>
        </p:txBody>
      </p:sp>
      <p:pic>
        <p:nvPicPr>
          <p:cNvPr id="4" name="object 4"/>
          <p:cNvPicPr/>
          <p:nvPr/>
        </p:nvPicPr>
        <p:blipFill>
          <a:blip r:embed="rId3" cstate="print"/>
          <a:stretch>
            <a:fillRect/>
          </a:stretch>
        </p:blipFill>
        <p:spPr>
          <a:xfrm>
            <a:off x="4189312" y="1439260"/>
            <a:ext cx="6479532" cy="1409670"/>
          </a:xfrm>
          <a:prstGeom prst="rect">
            <a:avLst/>
          </a:prstGeom>
        </p:spPr>
      </p:pic>
      <p:pic>
        <p:nvPicPr>
          <p:cNvPr id="5" name="object 5"/>
          <p:cNvPicPr/>
          <p:nvPr/>
        </p:nvPicPr>
        <p:blipFill>
          <a:blip r:embed="rId4" cstate="print"/>
          <a:stretch>
            <a:fillRect/>
          </a:stretch>
        </p:blipFill>
        <p:spPr>
          <a:xfrm>
            <a:off x="4189312" y="3135555"/>
            <a:ext cx="4977288" cy="813593"/>
          </a:xfrm>
          <a:prstGeom prst="rect">
            <a:avLst/>
          </a:prstGeom>
        </p:spPr>
      </p:pic>
      <p:pic>
        <p:nvPicPr>
          <p:cNvPr id="6" name="object 6"/>
          <p:cNvPicPr/>
          <p:nvPr/>
        </p:nvPicPr>
        <p:blipFill>
          <a:blip r:embed="rId5" cstate="print"/>
          <a:stretch>
            <a:fillRect/>
          </a:stretch>
        </p:blipFill>
        <p:spPr>
          <a:xfrm>
            <a:off x="4222395" y="4235772"/>
            <a:ext cx="6413365" cy="216698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2700">
              <a:lnSpc>
                <a:spcPct val="100000"/>
              </a:lnSpc>
              <a:spcBef>
                <a:spcPts val="100"/>
              </a:spcBef>
            </a:pPr>
            <a:r>
              <a:rPr dirty="0"/>
              <a:t>How</a:t>
            </a:r>
            <a:r>
              <a:rPr spc="-5" dirty="0"/>
              <a:t> </a:t>
            </a:r>
            <a:r>
              <a:rPr dirty="0"/>
              <a:t>it</a:t>
            </a:r>
            <a:r>
              <a:rPr spc="-5" dirty="0"/>
              <a:t> </a:t>
            </a:r>
            <a:r>
              <a:rPr spc="-45" dirty="0"/>
              <a:t>Works</a:t>
            </a:r>
          </a:p>
        </p:txBody>
      </p:sp>
      <p:sp>
        <p:nvSpPr>
          <p:cNvPr id="3" name="object 3"/>
          <p:cNvSpPr txBox="1"/>
          <p:nvPr/>
        </p:nvSpPr>
        <p:spPr>
          <a:xfrm>
            <a:off x="916939" y="1405635"/>
            <a:ext cx="9875520" cy="833119"/>
          </a:xfrm>
          <a:prstGeom prst="rect">
            <a:avLst/>
          </a:prstGeom>
        </p:spPr>
        <p:txBody>
          <a:bodyPr vert="horz" wrap="square" lIns="0" tIns="63500" rIns="0" bIns="0" rtlCol="0">
            <a:spAutoFit/>
          </a:bodyPr>
          <a:lstStyle/>
          <a:p>
            <a:pPr marL="12700" marR="5080">
              <a:lnSpc>
                <a:spcPts val="3000"/>
              </a:lnSpc>
              <a:spcBef>
                <a:spcPts val="500"/>
              </a:spcBef>
            </a:pPr>
            <a:r>
              <a:rPr sz="2800" dirty="0">
                <a:latin typeface="Calibri"/>
                <a:cs typeface="Calibri"/>
              </a:rPr>
              <a:t>A</a:t>
            </a:r>
            <a:r>
              <a:rPr sz="2800" spc="-45" dirty="0">
                <a:latin typeface="Calibri"/>
                <a:cs typeface="Calibri"/>
              </a:rPr>
              <a:t> </a:t>
            </a:r>
            <a:r>
              <a:rPr sz="2800" spc="-35" dirty="0">
                <a:latin typeface="Calibri"/>
                <a:cs typeface="Calibri"/>
              </a:rPr>
              <a:t>Set-</a:t>
            </a:r>
            <a:r>
              <a:rPr sz="2800" dirty="0">
                <a:latin typeface="Calibri"/>
                <a:cs typeface="Calibri"/>
              </a:rPr>
              <a:t>UID</a:t>
            </a:r>
            <a:r>
              <a:rPr sz="2800" spc="-45" dirty="0">
                <a:latin typeface="Calibri"/>
                <a:cs typeface="Calibri"/>
              </a:rPr>
              <a:t> </a:t>
            </a:r>
            <a:r>
              <a:rPr sz="2800" dirty="0">
                <a:latin typeface="Calibri"/>
                <a:cs typeface="Calibri"/>
              </a:rPr>
              <a:t>program</a:t>
            </a:r>
            <a:r>
              <a:rPr sz="2800" spc="-40" dirty="0">
                <a:latin typeface="Calibri"/>
                <a:cs typeface="Calibri"/>
              </a:rPr>
              <a:t> </a:t>
            </a:r>
            <a:r>
              <a:rPr sz="2800" dirty="0">
                <a:latin typeface="Calibri"/>
                <a:cs typeface="Calibri"/>
              </a:rPr>
              <a:t>is</a:t>
            </a:r>
            <a:r>
              <a:rPr sz="2800" spc="-45" dirty="0">
                <a:latin typeface="Calibri"/>
                <a:cs typeface="Calibri"/>
              </a:rPr>
              <a:t> </a:t>
            </a:r>
            <a:r>
              <a:rPr sz="2800" dirty="0">
                <a:latin typeface="Calibri"/>
                <a:cs typeface="Calibri"/>
              </a:rPr>
              <a:t>just</a:t>
            </a:r>
            <a:r>
              <a:rPr sz="2800" spc="-50" dirty="0">
                <a:latin typeface="Calibri"/>
                <a:cs typeface="Calibri"/>
              </a:rPr>
              <a:t> </a:t>
            </a:r>
            <a:r>
              <a:rPr sz="2800" dirty="0">
                <a:latin typeface="Calibri"/>
                <a:cs typeface="Calibri"/>
              </a:rPr>
              <a:t>like</a:t>
            </a:r>
            <a:r>
              <a:rPr sz="2800" spc="-50" dirty="0">
                <a:latin typeface="Calibri"/>
                <a:cs typeface="Calibri"/>
              </a:rPr>
              <a:t> </a:t>
            </a:r>
            <a:r>
              <a:rPr sz="2800" dirty="0">
                <a:latin typeface="Calibri"/>
                <a:cs typeface="Calibri"/>
              </a:rPr>
              <a:t>any</a:t>
            </a:r>
            <a:r>
              <a:rPr sz="2800" spc="-55" dirty="0">
                <a:latin typeface="Calibri"/>
                <a:cs typeface="Calibri"/>
              </a:rPr>
              <a:t> </a:t>
            </a:r>
            <a:r>
              <a:rPr sz="2800" dirty="0">
                <a:latin typeface="Calibri"/>
                <a:cs typeface="Calibri"/>
              </a:rPr>
              <a:t>other</a:t>
            </a:r>
            <a:r>
              <a:rPr sz="2800" spc="-45" dirty="0">
                <a:latin typeface="Calibri"/>
                <a:cs typeface="Calibri"/>
              </a:rPr>
              <a:t> </a:t>
            </a:r>
            <a:r>
              <a:rPr sz="2800" dirty="0">
                <a:latin typeface="Calibri"/>
                <a:cs typeface="Calibri"/>
              </a:rPr>
              <a:t>program,</a:t>
            </a:r>
            <a:r>
              <a:rPr sz="2800" spc="-45" dirty="0">
                <a:latin typeface="Calibri"/>
                <a:cs typeface="Calibri"/>
              </a:rPr>
              <a:t> </a:t>
            </a:r>
            <a:r>
              <a:rPr sz="2800" dirty="0">
                <a:latin typeface="Calibri"/>
                <a:cs typeface="Calibri"/>
              </a:rPr>
              <a:t>except</a:t>
            </a:r>
            <a:r>
              <a:rPr sz="2800" spc="-50" dirty="0">
                <a:latin typeface="Calibri"/>
                <a:cs typeface="Calibri"/>
              </a:rPr>
              <a:t> </a:t>
            </a:r>
            <a:r>
              <a:rPr sz="2800" dirty="0">
                <a:latin typeface="Calibri"/>
                <a:cs typeface="Calibri"/>
              </a:rPr>
              <a:t>that</a:t>
            </a:r>
            <a:r>
              <a:rPr sz="2800" spc="-45" dirty="0">
                <a:latin typeface="Calibri"/>
                <a:cs typeface="Calibri"/>
              </a:rPr>
              <a:t> </a:t>
            </a:r>
            <a:r>
              <a:rPr sz="2800" dirty="0">
                <a:latin typeface="Calibri"/>
                <a:cs typeface="Calibri"/>
              </a:rPr>
              <a:t>it</a:t>
            </a:r>
            <a:r>
              <a:rPr sz="2800" spc="-50" dirty="0">
                <a:latin typeface="Calibri"/>
                <a:cs typeface="Calibri"/>
              </a:rPr>
              <a:t> </a:t>
            </a:r>
            <a:r>
              <a:rPr sz="2800" dirty="0">
                <a:latin typeface="Calibri"/>
                <a:cs typeface="Calibri"/>
              </a:rPr>
              <a:t>has</a:t>
            </a:r>
            <a:r>
              <a:rPr sz="2800" spc="-40" dirty="0">
                <a:latin typeface="Calibri"/>
                <a:cs typeface="Calibri"/>
              </a:rPr>
              <a:t> </a:t>
            </a:r>
            <a:r>
              <a:rPr sz="2800" spc="-50" dirty="0">
                <a:latin typeface="Calibri"/>
                <a:cs typeface="Calibri"/>
              </a:rPr>
              <a:t>a </a:t>
            </a:r>
            <a:r>
              <a:rPr sz="2800" dirty="0">
                <a:latin typeface="Calibri"/>
                <a:cs typeface="Calibri"/>
              </a:rPr>
              <a:t>special</a:t>
            </a:r>
            <a:r>
              <a:rPr sz="2800" spc="-25" dirty="0">
                <a:latin typeface="Calibri"/>
                <a:cs typeface="Calibri"/>
              </a:rPr>
              <a:t> </a:t>
            </a:r>
            <a:r>
              <a:rPr sz="2800" dirty="0">
                <a:latin typeface="Calibri"/>
                <a:cs typeface="Calibri"/>
              </a:rPr>
              <a:t>marking, which</a:t>
            </a:r>
            <a:r>
              <a:rPr sz="2800" spc="-5" dirty="0">
                <a:latin typeface="Calibri"/>
                <a:cs typeface="Calibri"/>
              </a:rPr>
              <a:t> </a:t>
            </a:r>
            <a:r>
              <a:rPr sz="2800" dirty="0">
                <a:latin typeface="Calibri"/>
                <a:cs typeface="Calibri"/>
              </a:rPr>
              <a:t>a</a:t>
            </a:r>
            <a:r>
              <a:rPr sz="2800" spc="-5" dirty="0">
                <a:latin typeface="Calibri"/>
                <a:cs typeface="Calibri"/>
              </a:rPr>
              <a:t> </a:t>
            </a:r>
            <a:r>
              <a:rPr sz="2800" dirty="0">
                <a:latin typeface="Calibri"/>
                <a:cs typeface="Calibri"/>
              </a:rPr>
              <a:t>single</a:t>
            </a:r>
            <a:r>
              <a:rPr sz="2800" spc="-15" dirty="0">
                <a:latin typeface="Calibri"/>
                <a:cs typeface="Calibri"/>
              </a:rPr>
              <a:t> </a:t>
            </a:r>
            <a:r>
              <a:rPr sz="2800" dirty="0">
                <a:latin typeface="Calibri"/>
                <a:cs typeface="Calibri"/>
              </a:rPr>
              <a:t>bit</a:t>
            </a:r>
            <a:r>
              <a:rPr sz="2800" spc="-5" dirty="0">
                <a:latin typeface="Calibri"/>
                <a:cs typeface="Calibri"/>
              </a:rPr>
              <a:t> </a:t>
            </a:r>
            <a:r>
              <a:rPr sz="2800" dirty="0">
                <a:latin typeface="Calibri"/>
                <a:cs typeface="Calibri"/>
              </a:rPr>
              <a:t>called</a:t>
            </a:r>
            <a:r>
              <a:rPr sz="2800" spc="-5" dirty="0">
                <a:latin typeface="Calibri"/>
                <a:cs typeface="Calibri"/>
              </a:rPr>
              <a:t> </a:t>
            </a:r>
            <a:r>
              <a:rPr sz="2800" spc="-35" dirty="0">
                <a:latin typeface="Calibri"/>
                <a:cs typeface="Calibri"/>
              </a:rPr>
              <a:t>Set-</a:t>
            </a:r>
            <a:r>
              <a:rPr sz="2800" dirty="0">
                <a:latin typeface="Calibri"/>
                <a:cs typeface="Calibri"/>
              </a:rPr>
              <a:t>UID </a:t>
            </a:r>
            <a:r>
              <a:rPr sz="2800" spc="-25" dirty="0">
                <a:latin typeface="Calibri"/>
                <a:cs typeface="Calibri"/>
              </a:rPr>
              <a:t>bit</a:t>
            </a:r>
            <a:endParaRPr sz="2800">
              <a:latin typeface="Calibri"/>
              <a:cs typeface="Calibri"/>
            </a:endParaRPr>
          </a:p>
        </p:txBody>
      </p:sp>
      <p:pic>
        <p:nvPicPr>
          <p:cNvPr id="4" name="object 4"/>
          <p:cNvPicPr/>
          <p:nvPr/>
        </p:nvPicPr>
        <p:blipFill>
          <a:blip r:embed="rId2" cstate="print"/>
          <a:stretch>
            <a:fillRect/>
          </a:stretch>
        </p:blipFill>
        <p:spPr>
          <a:xfrm>
            <a:off x="956611" y="2663051"/>
            <a:ext cx="9502080" cy="1362232"/>
          </a:xfrm>
          <a:prstGeom prst="rect">
            <a:avLst/>
          </a:prstGeom>
        </p:spPr>
      </p:pic>
      <p:pic>
        <p:nvPicPr>
          <p:cNvPr id="5" name="object 5"/>
          <p:cNvPicPr/>
          <p:nvPr/>
        </p:nvPicPr>
        <p:blipFill>
          <a:blip r:embed="rId3" cstate="print"/>
          <a:stretch>
            <a:fillRect/>
          </a:stretch>
        </p:blipFill>
        <p:spPr>
          <a:xfrm>
            <a:off x="983214" y="4721798"/>
            <a:ext cx="9475477" cy="81232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02480" y="611124"/>
            <a:ext cx="3987165" cy="695960"/>
          </a:xfrm>
          <a:prstGeom prst="rect">
            <a:avLst/>
          </a:prstGeom>
        </p:spPr>
        <p:txBody>
          <a:bodyPr vert="horz" wrap="square" lIns="0" tIns="12700" rIns="0" bIns="0" rtlCol="0">
            <a:spAutoFit/>
          </a:bodyPr>
          <a:lstStyle/>
          <a:p>
            <a:pPr marL="12700">
              <a:lnSpc>
                <a:spcPct val="100000"/>
              </a:lnSpc>
              <a:spcBef>
                <a:spcPts val="100"/>
              </a:spcBef>
            </a:pPr>
            <a:r>
              <a:rPr dirty="0"/>
              <a:t>Users</a:t>
            </a:r>
            <a:r>
              <a:rPr spc="-60" dirty="0"/>
              <a:t> </a:t>
            </a:r>
            <a:r>
              <a:rPr dirty="0"/>
              <a:t>and</a:t>
            </a:r>
            <a:r>
              <a:rPr spc="-45" dirty="0"/>
              <a:t> </a:t>
            </a:r>
            <a:r>
              <a:rPr spc="-10" dirty="0"/>
              <a:t>Groups</a:t>
            </a:r>
          </a:p>
        </p:txBody>
      </p:sp>
      <p:sp>
        <p:nvSpPr>
          <p:cNvPr id="3" name="object 3"/>
          <p:cNvSpPr txBox="1"/>
          <p:nvPr/>
        </p:nvSpPr>
        <p:spPr>
          <a:xfrm>
            <a:off x="916939" y="1795779"/>
            <a:ext cx="10052685" cy="3961765"/>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800" dirty="0">
                <a:latin typeface="Calibri"/>
                <a:cs typeface="Calibri"/>
              </a:rPr>
              <a:t>Two</a:t>
            </a:r>
            <a:r>
              <a:rPr sz="2800" spc="-70" dirty="0">
                <a:latin typeface="Calibri"/>
                <a:cs typeface="Calibri"/>
              </a:rPr>
              <a:t> </a:t>
            </a:r>
            <a:r>
              <a:rPr sz="2800" dirty="0">
                <a:latin typeface="Calibri"/>
                <a:cs typeface="Calibri"/>
              </a:rPr>
              <a:t>primary</a:t>
            </a:r>
            <a:r>
              <a:rPr sz="2800" spc="-60" dirty="0">
                <a:latin typeface="Calibri"/>
                <a:cs typeface="Calibri"/>
              </a:rPr>
              <a:t> </a:t>
            </a:r>
            <a:r>
              <a:rPr sz="2800" dirty="0">
                <a:latin typeface="Calibri"/>
                <a:cs typeface="Calibri"/>
              </a:rPr>
              <a:t>users</a:t>
            </a:r>
            <a:r>
              <a:rPr sz="2800" spc="-50" dirty="0">
                <a:latin typeface="Calibri"/>
                <a:cs typeface="Calibri"/>
              </a:rPr>
              <a:t> </a:t>
            </a:r>
            <a:r>
              <a:rPr sz="2800" dirty="0">
                <a:latin typeface="Calibri"/>
                <a:cs typeface="Calibri"/>
              </a:rPr>
              <a:t>on</a:t>
            </a:r>
            <a:r>
              <a:rPr sz="2800" spc="-55" dirty="0">
                <a:latin typeface="Calibri"/>
                <a:cs typeface="Calibri"/>
              </a:rPr>
              <a:t> </a:t>
            </a:r>
            <a:r>
              <a:rPr sz="2800" dirty="0">
                <a:latin typeface="Calibri"/>
                <a:cs typeface="Calibri"/>
              </a:rPr>
              <a:t>Unix/Linux</a:t>
            </a:r>
            <a:r>
              <a:rPr sz="2800" spc="-55" dirty="0">
                <a:latin typeface="Calibri"/>
                <a:cs typeface="Calibri"/>
              </a:rPr>
              <a:t> </a:t>
            </a:r>
            <a:r>
              <a:rPr sz="2800" dirty="0">
                <a:latin typeface="Calibri"/>
                <a:cs typeface="Calibri"/>
              </a:rPr>
              <a:t>systems:</a:t>
            </a:r>
            <a:r>
              <a:rPr sz="2800" spc="-55" dirty="0">
                <a:latin typeface="Calibri"/>
                <a:cs typeface="Calibri"/>
              </a:rPr>
              <a:t> </a:t>
            </a:r>
            <a:r>
              <a:rPr sz="2800" dirty="0">
                <a:latin typeface="Calibri"/>
                <a:cs typeface="Calibri"/>
              </a:rPr>
              <a:t>root</a:t>
            </a:r>
            <a:r>
              <a:rPr sz="2800" spc="-55" dirty="0">
                <a:latin typeface="Calibri"/>
                <a:cs typeface="Calibri"/>
              </a:rPr>
              <a:t> </a:t>
            </a:r>
            <a:r>
              <a:rPr sz="2800" dirty="0">
                <a:latin typeface="Calibri"/>
                <a:cs typeface="Calibri"/>
              </a:rPr>
              <a:t>vs.</a:t>
            </a:r>
            <a:r>
              <a:rPr sz="2800" spc="-45" dirty="0">
                <a:latin typeface="Calibri"/>
                <a:cs typeface="Calibri"/>
              </a:rPr>
              <a:t> </a:t>
            </a:r>
            <a:r>
              <a:rPr sz="2800" dirty="0">
                <a:latin typeface="Calibri"/>
                <a:cs typeface="Calibri"/>
              </a:rPr>
              <a:t>non-</a:t>
            </a:r>
            <a:r>
              <a:rPr sz="2800" spc="-20" dirty="0">
                <a:latin typeface="Calibri"/>
                <a:cs typeface="Calibri"/>
              </a:rPr>
              <a:t>root</a:t>
            </a:r>
            <a:endParaRPr sz="2800">
              <a:latin typeface="Calibri"/>
              <a:cs typeface="Calibri"/>
            </a:endParaRPr>
          </a:p>
          <a:p>
            <a:pPr>
              <a:lnSpc>
                <a:spcPct val="100000"/>
              </a:lnSpc>
              <a:spcBef>
                <a:spcPts val="50"/>
              </a:spcBef>
              <a:buFont typeface="Arial"/>
              <a:buChar char="•"/>
            </a:pPr>
            <a:endParaRPr sz="3750">
              <a:latin typeface="Calibri"/>
              <a:cs typeface="Calibri"/>
            </a:endParaRPr>
          </a:p>
          <a:p>
            <a:pPr marL="241300" indent="-228600">
              <a:lnSpc>
                <a:spcPct val="100000"/>
              </a:lnSpc>
              <a:spcBef>
                <a:spcPts val="5"/>
              </a:spcBef>
              <a:buFont typeface="Arial"/>
              <a:buChar char="•"/>
              <a:tabLst>
                <a:tab pos="241300" algn="l"/>
              </a:tabLst>
            </a:pPr>
            <a:r>
              <a:rPr sz="2800" dirty="0">
                <a:latin typeface="Calibri"/>
                <a:cs typeface="Calibri"/>
              </a:rPr>
              <a:t>Each</a:t>
            </a:r>
            <a:r>
              <a:rPr sz="2800" spc="-20" dirty="0">
                <a:latin typeface="Calibri"/>
                <a:cs typeface="Calibri"/>
              </a:rPr>
              <a:t> </a:t>
            </a:r>
            <a:r>
              <a:rPr sz="2800" dirty="0">
                <a:latin typeface="Calibri"/>
                <a:cs typeface="Calibri"/>
              </a:rPr>
              <a:t>user</a:t>
            </a:r>
            <a:r>
              <a:rPr sz="2800" spc="-15" dirty="0">
                <a:latin typeface="Calibri"/>
                <a:cs typeface="Calibri"/>
              </a:rPr>
              <a:t> </a:t>
            </a:r>
            <a:r>
              <a:rPr sz="2800" dirty="0">
                <a:latin typeface="Calibri"/>
                <a:cs typeface="Calibri"/>
              </a:rPr>
              <a:t>is assigned</a:t>
            </a:r>
            <a:r>
              <a:rPr sz="2800" spc="-10" dirty="0">
                <a:latin typeface="Calibri"/>
                <a:cs typeface="Calibri"/>
              </a:rPr>
              <a:t> </a:t>
            </a:r>
            <a:r>
              <a:rPr sz="2800" dirty="0">
                <a:latin typeface="Calibri"/>
                <a:cs typeface="Calibri"/>
              </a:rPr>
              <a:t>a</a:t>
            </a:r>
            <a:r>
              <a:rPr sz="2800" spc="-10" dirty="0">
                <a:latin typeface="Calibri"/>
                <a:cs typeface="Calibri"/>
              </a:rPr>
              <a:t> </a:t>
            </a:r>
            <a:r>
              <a:rPr sz="2800" dirty="0">
                <a:latin typeface="Calibri"/>
                <a:cs typeface="Calibri"/>
              </a:rPr>
              <a:t>unique</a:t>
            </a:r>
            <a:r>
              <a:rPr sz="2800" spc="-15" dirty="0">
                <a:latin typeface="Calibri"/>
                <a:cs typeface="Calibri"/>
              </a:rPr>
              <a:t> </a:t>
            </a:r>
            <a:r>
              <a:rPr sz="2800" dirty="0">
                <a:latin typeface="Calibri"/>
                <a:cs typeface="Calibri"/>
              </a:rPr>
              <a:t>ID</a:t>
            </a:r>
            <a:r>
              <a:rPr sz="2800" spc="-5" dirty="0">
                <a:latin typeface="Calibri"/>
                <a:cs typeface="Calibri"/>
              </a:rPr>
              <a:t> </a:t>
            </a:r>
            <a:r>
              <a:rPr sz="2800" spc="-10" dirty="0">
                <a:latin typeface="Calibri"/>
                <a:cs typeface="Calibri"/>
              </a:rPr>
              <a:t>(uid)</a:t>
            </a:r>
            <a:endParaRPr sz="2800">
              <a:latin typeface="Calibri"/>
              <a:cs typeface="Calibri"/>
            </a:endParaRPr>
          </a:p>
          <a:p>
            <a:pPr marL="698500" lvl="1" indent="-228600">
              <a:lnSpc>
                <a:spcPct val="100000"/>
              </a:lnSpc>
              <a:spcBef>
                <a:spcPts val="229"/>
              </a:spcBef>
              <a:buFont typeface="Arial"/>
              <a:buChar char="•"/>
              <a:tabLst>
                <a:tab pos="698500" algn="l"/>
              </a:tabLst>
            </a:pPr>
            <a:r>
              <a:rPr sz="2400" dirty="0">
                <a:latin typeface="Calibri"/>
                <a:cs typeface="Calibri"/>
              </a:rPr>
              <a:t>uid</a:t>
            </a:r>
            <a:r>
              <a:rPr sz="2400" spc="-35" dirty="0">
                <a:latin typeface="Calibri"/>
                <a:cs typeface="Calibri"/>
              </a:rPr>
              <a:t> </a:t>
            </a:r>
            <a:r>
              <a:rPr sz="2400" dirty="0">
                <a:latin typeface="Calibri"/>
                <a:cs typeface="Calibri"/>
              </a:rPr>
              <a:t>=</a:t>
            </a:r>
            <a:r>
              <a:rPr sz="2400" spc="-25" dirty="0">
                <a:latin typeface="Calibri"/>
                <a:cs typeface="Calibri"/>
              </a:rPr>
              <a:t> </a:t>
            </a:r>
            <a:r>
              <a:rPr sz="2400" dirty="0">
                <a:latin typeface="Calibri"/>
                <a:cs typeface="Calibri"/>
              </a:rPr>
              <a:t>0</a:t>
            </a:r>
            <a:r>
              <a:rPr sz="2400" spc="-30" dirty="0">
                <a:latin typeface="Calibri"/>
                <a:cs typeface="Calibri"/>
              </a:rPr>
              <a:t> </a:t>
            </a:r>
            <a:r>
              <a:rPr sz="2400" dirty="0">
                <a:latin typeface="Calibri"/>
                <a:cs typeface="Calibri"/>
              </a:rPr>
              <a:t>is</a:t>
            </a:r>
            <a:r>
              <a:rPr sz="2400" spc="-25" dirty="0">
                <a:latin typeface="Calibri"/>
                <a:cs typeface="Calibri"/>
              </a:rPr>
              <a:t> </a:t>
            </a:r>
            <a:r>
              <a:rPr sz="2400" dirty="0">
                <a:latin typeface="Calibri"/>
                <a:cs typeface="Calibri"/>
              </a:rPr>
              <a:t>reserved</a:t>
            </a:r>
            <a:r>
              <a:rPr sz="2400" spc="-25" dirty="0">
                <a:latin typeface="Calibri"/>
                <a:cs typeface="Calibri"/>
              </a:rPr>
              <a:t> </a:t>
            </a:r>
            <a:r>
              <a:rPr sz="2400" dirty="0">
                <a:latin typeface="Calibri"/>
                <a:cs typeface="Calibri"/>
              </a:rPr>
              <a:t>for</a:t>
            </a:r>
            <a:r>
              <a:rPr sz="2400" spc="-25" dirty="0">
                <a:latin typeface="Calibri"/>
                <a:cs typeface="Calibri"/>
              </a:rPr>
              <a:t> </a:t>
            </a:r>
            <a:r>
              <a:rPr sz="2400" dirty="0">
                <a:latin typeface="Calibri"/>
                <a:cs typeface="Calibri"/>
              </a:rPr>
              <a:t>root</a:t>
            </a:r>
            <a:r>
              <a:rPr sz="2400" spc="-30" dirty="0">
                <a:latin typeface="Calibri"/>
                <a:cs typeface="Calibri"/>
              </a:rPr>
              <a:t> </a:t>
            </a:r>
            <a:r>
              <a:rPr sz="2400" dirty="0">
                <a:latin typeface="Calibri"/>
                <a:cs typeface="Calibri"/>
              </a:rPr>
              <a:t>(super</a:t>
            </a:r>
            <a:r>
              <a:rPr sz="2400" spc="-20" dirty="0">
                <a:latin typeface="Calibri"/>
                <a:cs typeface="Calibri"/>
              </a:rPr>
              <a:t> </a:t>
            </a:r>
            <a:r>
              <a:rPr sz="2400" spc="-10" dirty="0">
                <a:latin typeface="Calibri"/>
                <a:cs typeface="Calibri"/>
              </a:rPr>
              <a:t>user)</a:t>
            </a:r>
            <a:endParaRPr sz="2400">
              <a:latin typeface="Calibri"/>
              <a:cs typeface="Calibri"/>
            </a:endParaRPr>
          </a:p>
          <a:p>
            <a:pPr lvl="1">
              <a:lnSpc>
                <a:spcPct val="100000"/>
              </a:lnSpc>
              <a:spcBef>
                <a:spcPts val="35"/>
              </a:spcBef>
              <a:buFont typeface="Arial"/>
              <a:buChar char="•"/>
            </a:pPr>
            <a:endParaRPr sz="3850">
              <a:latin typeface="Calibri"/>
              <a:cs typeface="Calibri"/>
            </a:endParaRPr>
          </a:p>
          <a:p>
            <a:pPr marL="241300" indent="-228600">
              <a:lnSpc>
                <a:spcPct val="100000"/>
              </a:lnSpc>
              <a:buFont typeface="Arial"/>
              <a:buChar char="•"/>
              <a:tabLst>
                <a:tab pos="241300" algn="l"/>
              </a:tabLst>
            </a:pPr>
            <a:r>
              <a:rPr sz="2800" dirty="0">
                <a:latin typeface="Calibri"/>
                <a:cs typeface="Calibri"/>
              </a:rPr>
              <a:t>Users</a:t>
            </a:r>
            <a:r>
              <a:rPr sz="2800" spc="-25" dirty="0">
                <a:latin typeface="Calibri"/>
                <a:cs typeface="Calibri"/>
              </a:rPr>
              <a:t> </a:t>
            </a:r>
            <a:r>
              <a:rPr sz="2800" dirty="0">
                <a:latin typeface="Calibri"/>
                <a:cs typeface="Calibri"/>
              </a:rPr>
              <a:t>need</a:t>
            </a:r>
            <a:r>
              <a:rPr sz="2800" spc="-20" dirty="0">
                <a:latin typeface="Calibri"/>
                <a:cs typeface="Calibri"/>
              </a:rPr>
              <a:t> </a:t>
            </a:r>
            <a:r>
              <a:rPr sz="2800" dirty="0">
                <a:latin typeface="Calibri"/>
                <a:cs typeface="Calibri"/>
              </a:rPr>
              <a:t>to</a:t>
            </a:r>
            <a:r>
              <a:rPr sz="2800" spc="-25" dirty="0">
                <a:latin typeface="Calibri"/>
                <a:cs typeface="Calibri"/>
              </a:rPr>
              <a:t> </a:t>
            </a:r>
            <a:r>
              <a:rPr sz="2800" dirty="0">
                <a:latin typeface="Calibri"/>
                <a:cs typeface="Calibri"/>
              </a:rPr>
              <a:t>login</a:t>
            </a:r>
            <a:r>
              <a:rPr sz="2800" spc="-15" dirty="0">
                <a:latin typeface="Calibri"/>
                <a:cs typeface="Calibri"/>
              </a:rPr>
              <a:t> </a:t>
            </a:r>
            <a:r>
              <a:rPr sz="2800" dirty="0">
                <a:latin typeface="Calibri"/>
                <a:cs typeface="Calibri"/>
              </a:rPr>
              <a:t>with</a:t>
            </a:r>
            <a:r>
              <a:rPr sz="2800" spc="-20" dirty="0">
                <a:latin typeface="Calibri"/>
                <a:cs typeface="Calibri"/>
              </a:rPr>
              <a:t> </a:t>
            </a:r>
            <a:r>
              <a:rPr sz="2800" dirty="0">
                <a:latin typeface="Calibri"/>
                <a:cs typeface="Calibri"/>
              </a:rPr>
              <a:t>their</a:t>
            </a:r>
            <a:r>
              <a:rPr sz="2800" spc="-20" dirty="0">
                <a:latin typeface="Calibri"/>
                <a:cs typeface="Calibri"/>
              </a:rPr>
              <a:t> </a:t>
            </a:r>
            <a:r>
              <a:rPr sz="2800" spc="-10" dirty="0">
                <a:latin typeface="Calibri"/>
                <a:cs typeface="Calibri"/>
              </a:rPr>
              <a:t>password</a:t>
            </a:r>
            <a:endParaRPr sz="2800">
              <a:latin typeface="Calibri"/>
              <a:cs typeface="Calibri"/>
            </a:endParaRPr>
          </a:p>
          <a:p>
            <a:pPr marL="698500" lvl="1" indent="-228600">
              <a:lnSpc>
                <a:spcPct val="100000"/>
              </a:lnSpc>
              <a:spcBef>
                <a:spcPts val="234"/>
              </a:spcBef>
              <a:buFont typeface="Arial"/>
              <a:buChar char="•"/>
              <a:tabLst>
                <a:tab pos="698500" algn="l"/>
              </a:tabLst>
            </a:pPr>
            <a:r>
              <a:rPr sz="2400" dirty="0">
                <a:latin typeface="Calibri"/>
                <a:cs typeface="Calibri"/>
              </a:rPr>
              <a:t>User</a:t>
            </a:r>
            <a:r>
              <a:rPr sz="2400" spc="-65" dirty="0">
                <a:latin typeface="Calibri"/>
                <a:cs typeface="Calibri"/>
              </a:rPr>
              <a:t> </a:t>
            </a:r>
            <a:r>
              <a:rPr sz="2400" dirty="0">
                <a:latin typeface="Calibri"/>
                <a:cs typeface="Calibri"/>
              </a:rPr>
              <a:t>information</a:t>
            </a:r>
            <a:r>
              <a:rPr sz="2400" spc="-50" dirty="0">
                <a:latin typeface="Calibri"/>
                <a:cs typeface="Calibri"/>
              </a:rPr>
              <a:t> </a:t>
            </a:r>
            <a:r>
              <a:rPr sz="2400" dirty="0">
                <a:latin typeface="Calibri"/>
                <a:cs typeface="Calibri"/>
              </a:rPr>
              <a:t>is</a:t>
            </a:r>
            <a:r>
              <a:rPr sz="2400" spc="-55" dirty="0">
                <a:latin typeface="Calibri"/>
                <a:cs typeface="Calibri"/>
              </a:rPr>
              <a:t> </a:t>
            </a:r>
            <a:r>
              <a:rPr sz="2400" dirty="0">
                <a:latin typeface="Calibri"/>
                <a:cs typeface="Calibri"/>
              </a:rPr>
              <a:t>stored</a:t>
            </a:r>
            <a:r>
              <a:rPr sz="2400" spc="-50" dirty="0">
                <a:latin typeface="Calibri"/>
                <a:cs typeface="Calibri"/>
              </a:rPr>
              <a:t> </a:t>
            </a:r>
            <a:r>
              <a:rPr sz="2400" dirty="0">
                <a:latin typeface="Calibri"/>
                <a:cs typeface="Calibri"/>
              </a:rPr>
              <a:t>in</a:t>
            </a:r>
            <a:r>
              <a:rPr sz="2400" spc="-50" dirty="0">
                <a:latin typeface="Calibri"/>
                <a:cs typeface="Calibri"/>
              </a:rPr>
              <a:t> </a:t>
            </a:r>
            <a:r>
              <a:rPr sz="2400" spc="-10" dirty="0">
                <a:latin typeface="Calibri"/>
                <a:cs typeface="Calibri"/>
              </a:rPr>
              <a:t>/etc/passwd</a:t>
            </a:r>
            <a:endParaRPr sz="2400">
              <a:latin typeface="Calibri"/>
              <a:cs typeface="Calibri"/>
            </a:endParaRPr>
          </a:p>
          <a:p>
            <a:pPr marL="1155065" lvl="2" indent="-228600">
              <a:lnSpc>
                <a:spcPct val="100000"/>
              </a:lnSpc>
              <a:spcBef>
                <a:spcPts val="229"/>
              </a:spcBef>
              <a:buFont typeface="Arial"/>
              <a:buChar char="•"/>
              <a:tabLst>
                <a:tab pos="1155065" algn="l"/>
                <a:tab pos="1155700" algn="l"/>
              </a:tabLst>
            </a:pPr>
            <a:r>
              <a:rPr sz="2000" dirty="0">
                <a:latin typeface="Calibri"/>
                <a:cs typeface="Calibri"/>
              </a:rPr>
              <a:t>/etc/passwd</a:t>
            </a:r>
            <a:r>
              <a:rPr sz="2000" spc="-35" dirty="0">
                <a:latin typeface="Calibri"/>
                <a:cs typeface="Calibri"/>
              </a:rPr>
              <a:t> </a:t>
            </a:r>
            <a:r>
              <a:rPr sz="2000" dirty="0">
                <a:latin typeface="Calibri"/>
                <a:cs typeface="Calibri"/>
              </a:rPr>
              <a:t>used</a:t>
            </a:r>
            <a:r>
              <a:rPr sz="2000" spc="-30" dirty="0">
                <a:latin typeface="Calibri"/>
                <a:cs typeface="Calibri"/>
              </a:rPr>
              <a:t> </a:t>
            </a:r>
            <a:r>
              <a:rPr sz="2000" dirty="0">
                <a:latin typeface="Calibri"/>
                <a:cs typeface="Calibri"/>
              </a:rPr>
              <a:t>to</a:t>
            </a:r>
            <a:r>
              <a:rPr sz="2000" spc="-35" dirty="0">
                <a:latin typeface="Calibri"/>
                <a:cs typeface="Calibri"/>
              </a:rPr>
              <a:t> </a:t>
            </a:r>
            <a:r>
              <a:rPr sz="2000" dirty="0">
                <a:latin typeface="Calibri"/>
                <a:cs typeface="Calibri"/>
              </a:rPr>
              <a:t>contain</a:t>
            </a:r>
            <a:r>
              <a:rPr sz="2000" spc="-30" dirty="0">
                <a:latin typeface="Calibri"/>
                <a:cs typeface="Calibri"/>
              </a:rPr>
              <a:t> </a:t>
            </a:r>
            <a:r>
              <a:rPr sz="2000" dirty="0">
                <a:latin typeface="Calibri"/>
                <a:cs typeface="Calibri"/>
              </a:rPr>
              <a:t>the</a:t>
            </a:r>
            <a:r>
              <a:rPr sz="2000" spc="-30" dirty="0">
                <a:latin typeface="Calibri"/>
                <a:cs typeface="Calibri"/>
              </a:rPr>
              <a:t> </a:t>
            </a:r>
            <a:r>
              <a:rPr sz="2000" dirty="0">
                <a:latin typeface="Calibri"/>
                <a:cs typeface="Calibri"/>
              </a:rPr>
              <a:t>password,</a:t>
            </a:r>
            <a:r>
              <a:rPr sz="2000" spc="-30" dirty="0">
                <a:latin typeface="Calibri"/>
                <a:cs typeface="Calibri"/>
              </a:rPr>
              <a:t> </a:t>
            </a:r>
            <a:r>
              <a:rPr sz="2000" dirty="0">
                <a:latin typeface="Calibri"/>
                <a:cs typeface="Calibri"/>
              </a:rPr>
              <a:t>but</a:t>
            </a:r>
            <a:r>
              <a:rPr sz="2000" spc="-25" dirty="0">
                <a:latin typeface="Calibri"/>
                <a:cs typeface="Calibri"/>
              </a:rPr>
              <a:t> </a:t>
            </a:r>
            <a:r>
              <a:rPr sz="2000" dirty="0">
                <a:latin typeface="Calibri"/>
                <a:cs typeface="Calibri"/>
              </a:rPr>
              <a:t>has</a:t>
            </a:r>
            <a:r>
              <a:rPr sz="2000" spc="-25" dirty="0">
                <a:latin typeface="Calibri"/>
                <a:cs typeface="Calibri"/>
              </a:rPr>
              <a:t> </a:t>
            </a:r>
            <a:r>
              <a:rPr sz="2000" dirty="0">
                <a:latin typeface="Calibri"/>
                <a:cs typeface="Calibri"/>
              </a:rPr>
              <a:t>now</a:t>
            </a:r>
            <a:r>
              <a:rPr sz="2000" spc="-35" dirty="0">
                <a:latin typeface="Calibri"/>
                <a:cs typeface="Calibri"/>
              </a:rPr>
              <a:t> </a:t>
            </a:r>
            <a:r>
              <a:rPr sz="2000" dirty="0">
                <a:latin typeface="Calibri"/>
                <a:cs typeface="Calibri"/>
              </a:rPr>
              <a:t>been</a:t>
            </a:r>
            <a:r>
              <a:rPr sz="2000" spc="-35" dirty="0">
                <a:latin typeface="Calibri"/>
                <a:cs typeface="Calibri"/>
              </a:rPr>
              <a:t> </a:t>
            </a:r>
            <a:r>
              <a:rPr sz="2000" dirty="0">
                <a:latin typeface="Calibri"/>
                <a:cs typeface="Calibri"/>
              </a:rPr>
              <a:t>moved</a:t>
            </a:r>
            <a:r>
              <a:rPr sz="2000" spc="-30" dirty="0">
                <a:latin typeface="Calibri"/>
                <a:cs typeface="Calibri"/>
              </a:rPr>
              <a:t> </a:t>
            </a:r>
            <a:r>
              <a:rPr sz="2000" dirty="0">
                <a:latin typeface="Calibri"/>
                <a:cs typeface="Calibri"/>
              </a:rPr>
              <a:t>to</a:t>
            </a:r>
            <a:r>
              <a:rPr sz="2000" spc="-35" dirty="0">
                <a:latin typeface="Calibri"/>
                <a:cs typeface="Calibri"/>
              </a:rPr>
              <a:t> </a:t>
            </a:r>
            <a:r>
              <a:rPr sz="2000" dirty="0">
                <a:latin typeface="Calibri"/>
                <a:cs typeface="Calibri"/>
              </a:rPr>
              <a:t>a</a:t>
            </a:r>
            <a:r>
              <a:rPr sz="2000" spc="-25" dirty="0">
                <a:latin typeface="Calibri"/>
                <a:cs typeface="Calibri"/>
              </a:rPr>
              <a:t> </a:t>
            </a:r>
            <a:r>
              <a:rPr sz="2000" spc="-10" dirty="0">
                <a:latin typeface="Calibri"/>
                <a:cs typeface="Calibri"/>
              </a:rPr>
              <a:t>different</a:t>
            </a:r>
            <a:r>
              <a:rPr sz="2000" spc="-25" dirty="0">
                <a:latin typeface="Calibri"/>
                <a:cs typeface="Calibri"/>
              </a:rPr>
              <a:t> </a:t>
            </a:r>
            <a:r>
              <a:rPr sz="2000" spc="-20" dirty="0">
                <a:latin typeface="Calibri"/>
                <a:cs typeface="Calibri"/>
              </a:rPr>
              <a:t>file</a:t>
            </a:r>
            <a:endParaRPr sz="2000">
              <a:latin typeface="Calibri"/>
              <a:cs typeface="Calibri"/>
            </a:endParaRPr>
          </a:p>
          <a:p>
            <a:pPr marL="1155065" lvl="2" indent="-228600">
              <a:lnSpc>
                <a:spcPct val="100000"/>
              </a:lnSpc>
              <a:spcBef>
                <a:spcPts val="290"/>
              </a:spcBef>
              <a:buFont typeface="Arial"/>
              <a:buChar char="•"/>
              <a:tabLst>
                <a:tab pos="1155065" algn="l"/>
                <a:tab pos="1155700" algn="l"/>
              </a:tabLst>
            </a:pPr>
            <a:r>
              <a:rPr sz="2000" dirty="0">
                <a:latin typeface="Calibri"/>
                <a:cs typeface="Calibri"/>
              </a:rPr>
              <a:t>Example:</a:t>
            </a:r>
            <a:r>
              <a:rPr sz="2000" u="heavy" spc="-80" dirty="0">
                <a:uFill>
                  <a:solidFill>
                    <a:srgbClr val="C00000"/>
                  </a:solidFill>
                </a:uFill>
                <a:latin typeface="Times New Roman"/>
                <a:cs typeface="Times New Roman"/>
              </a:rPr>
              <a:t> </a:t>
            </a:r>
            <a:r>
              <a:rPr sz="2000" u="heavy" dirty="0">
                <a:uFill>
                  <a:solidFill>
                    <a:srgbClr val="C00000"/>
                  </a:solidFill>
                </a:uFill>
                <a:latin typeface="Calibri"/>
                <a:cs typeface="Calibri"/>
              </a:rPr>
              <a:t>john:x:</a:t>
            </a:r>
            <a:r>
              <a:rPr sz="2000" dirty="0">
                <a:latin typeface="Calibri"/>
                <a:cs typeface="Calibri"/>
              </a:rPr>
              <a:t>30000:40000:</a:t>
            </a:r>
            <a:r>
              <a:rPr sz="2000" u="heavy" dirty="0">
                <a:uFill>
                  <a:solidFill>
                    <a:srgbClr val="C00000"/>
                  </a:solidFill>
                </a:uFill>
                <a:latin typeface="Calibri"/>
                <a:cs typeface="Calibri"/>
              </a:rPr>
              <a:t>John</a:t>
            </a:r>
            <a:r>
              <a:rPr sz="2000" u="heavy" spc="-95" dirty="0">
                <a:uFill>
                  <a:solidFill>
                    <a:srgbClr val="C00000"/>
                  </a:solidFill>
                </a:uFill>
                <a:latin typeface="Calibri"/>
                <a:cs typeface="Calibri"/>
              </a:rPr>
              <a:t> </a:t>
            </a:r>
            <a:r>
              <a:rPr sz="2000" u="heavy" spc="-60" dirty="0">
                <a:uFill>
                  <a:solidFill>
                    <a:srgbClr val="C00000"/>
                  </a:solidFill>
                </a:uFill>
                <a:latin typeface="Calibri"/>
                <a:cs typeface="Calibri"/>
              </a:rPr>
              <a:t>Doe</a:t>
            </a:r>
            <a:r>
              <a:rPr sz="2000" spc="-60" dirty="0">
                <a:latin typeface="Calibri"/>
                <a:cs typeface="Calibri"/>
              </a:rPr>
              <a:t>:/</a:t>
            </a:r>
            <a:r>
              <a:rPr sz="2000" u="heavy" spc="-250" dirty="0">
                <a:uFill>
                  <a:solidFill>
                    <a:srgbClr val="C00000"/>
                  </a:solidFill>
                </a:uFill>
                <a:latin typeface="Times New Roman"/>
                <a:cs typeface="Times New Roman"/>
              </a:rPr>
              <a:t> </a:t>
            </a:r>
            <a:r>
              <a:rPr sz="2000" u="heavy" spc="-10" dirty="0">
                <a:uFill>
                  <a:solidFill>
                    <a:srgbClr val="C00000"/>
                  </a:solidFill>
                </a:uFill>
                <a:latin typeface="Calibri"/>
                <a:cs typeface="Calibri"/>
              </a:rPr>
              <a:t>home/john</a:t>
            </a:r>
            <a:r>
              <a:rPr sz="2000" spc="-10" dirty="0">
                <a:latin typeface="Calibri"/>
                <a:cs typeface="Calibri"/>
              </a:rPr>
              <a:t>:/bin/bash</a:t>
            </a:r>
            <a:endParaRPr sz="2000">
              <a:latin typeface="Calibri"/>
              <a:cs typeface="Calibri"/>
            </a:endParaRPr>
          </a:p>
        </p:txBody>
      </p:sp>
      <p:sp>
        <p:nvSpPr>
          <p:cNvPr id="4" name="object 4"/>
          <p:cNvSpPr txBox="1"/>
          <p:nvPr/>
        </p:nvSpPr>
        <p:spPr>
          <a:xfrm rot="2340000">
            <a:off x="3118376" y="6062702"/>
            <a:ext cx="961651" cy="228600"/>
          </a:xfrm>
          <a:prstGeom prst="rect">
            <a:avLst/>
          </a:prstGeom>
        </p:spPr>
        <p:txBody>
          <a:bodyPr vert="horz" wrap="square" lIns="0" tIns="0" rIns="0" bIns="0" rtlCol="0">
            <a:spAutoFit/>
          </a:bodyPr>
          <a:lstStyle/>
          <a:p>
            <a:pPr>
              <a:lnSpc>
                <a:spcPts val="1789"/>
              </a:lnSpc>
            </a:pPr>
            <a:r>
              <a:rPr sz="2700" spc="-15" baseline="3086" dirty="0">
                <a:latin typeface="Calibri"/>
                <a:cs typeface="Calibri"/>
              </a:rPr>
              <a:t>use</a:t>
            </a:r>
            <a:r>
              <a:rPr sz="2700" spc="-15" baseline="1543" dirty="0">
                <a:latin typeface="Calibri"/>
                <a:cs typeface="Calibri"/>
              </a:rPr>
              <a:t>rna</a:t>
            </a:r>
            <a:r>
              <a:rPr sz="1800" spc="-10" dirty="0">
                <a:latin typeface="Calibri"/>
                <a:cs typeface="Calibri"/>
              </a:rPr>
              <a:t>me</a:t>
            </a:r>
            <a:endParaRPr sz="1800">
              <a:latin typeface="Calibri"/>
              <a:cs typeface="Calibri"/>
            </a:endParaRPr>
          </a:p>
        </p:txBody>
      </p:sp>
      <p:sp>
        <p:nvSpPr>
          <p:cNvPr id="5" name="object 5"/>
          <p:cNvSpPr txBox="1"/>
          <p:nvPr/>
        </p:nvSpPr>
        <p:spPr>
          <a:xfrm rot="2160000">
            <a:off x="3999541" y="5815934"/>
            <a:ext cx="373926" cy="228600"/>
          </a:xfrm>
          <a:prstGeom prst="rect">
            <a:avLst/>
          </a:prstGeom>
        </p:spPr>
        <p:txBody>
          <a:bodyPr vert="horz" wrap="square" lIns="0" tIns="0" rIns="0" bIns="0" rtlCol="0">
            <a:spAutoFit/>
          </a:bodyPr>
          <a:lstStyle/>
          <a:p>
            <a:pPr>
              <a:lnSpc>
                <a:spcPts val="1770"/>
              </a:lnSpc>
            </a:pPr>
            <a:r>
              <a:rPr sz="1800" spc="-25" dirty="0">
                <a:latin typeface="Calibri"/>
                <a:cs typeface="Calibri"/>
              </a:rPr>
              <a:t>uid</a:t>
            </a:r>
            <a:endParaRPr sz="1800">
              <a:latin typeface="Calibri"/>
              <a:cs typeface="Calibri"/>
            </a:endParaRPr>
          </a:p>
        </p:txBody>
      </p:sp>
      <p:sp>
        <p:nvSpPr>
          <p:cNvPr id="6" name="object 6"/>
          <p:cNvSpPr txBox="1"/>
          <p:nvPr/>
        </p:nvSpPr>
        <p:spPr>
          <a:xfrm rot="2160000">
            <a:off x="3535361" y="6027780"/>
            <a:ext cx="909313" cy="228600"/>
          </a:xfrm>
          <a:prstGeom prst="rect">
            <a:avLst/>
          </a:prstGeom>
        </p:spPr>
        <p:txBody>
          <a:bodyPr vert="horz" wrap="square" lIns="0" tIns="0" rIns="0" bIns="0" rtlCol="0">
            <a:spAutoFit/>
          </a:bodyPr>
          <a:lstStyle/>
          <a:p>
            <a:pPr>
              <a:lnSpc>
                <a:spcPts val="1785"/>
              </a:lnSpc>
            </a:pPr>
            <a:r>
              <a:rPr sz="2700" spc="-37" baseline="1543" dirty="0">
                <a:latin typeface="Calibri"/>
                <a:cs typeface="Calibri"/>
              </a:rPr>
              <a:t>Passw</a:t>
            </a:r>
            <a:r>
              <a:rPr sz="1800" spc="-25" dirty="0">
                <a:latin typeface="Calibri"/>
                <a:cs typeface="Calibri"/>
              </a:rPr>
              <a:t>ord</a:t>
            </a:r>
            <a:endParaRPr sz="1800">
              <a:latin typeface="Calibri"/>
              <a:cs typeface="Calibri"/>
            </a:endParaRPr>
          </a:p>
        </p:txBody>
      </p:sp>
      <p:sp>
        <p:nvSpPr>
          <p:cNvPr id="7" name="object 7"/>
          <p:cNvSpPr txBox="1"/>
          <p:nvPr/>
        </p:nvSpPr>
        <p:spPr>
          <a:xfrm rot="2160000">
            <a:off x="4689775" y="5836579"/>
            <a:ext cx="364452" cy="228600"/>
          </a:xfrm>
          <a:prstGeom prst="rect">
            <a:avLst/>
          </a:prstGeom>
        </p:spPr>
        <p:txBody>
          <a:bodyPr vert="horz" wrap="square" lIns="0" tIns="0" rIns="0" bIns="0" rtlCol="0">
            <a:spAutoFit/>
          </a:bodyPr>
          <a:lstStyle/>
          <a:p>
            <a:pPr>
              <a:lnSpc>
                <a:spcPts val="1770"/>
              </a:lnSpc>
            </a:pPr>
            <a:r>
              <a:rPr sz="1800" spc="-25" dirty="0">
                <a:latin typeface="Calibri"/>
                <a:cs typeface="Calibri"/>
              </a:rPr>
              <a:t>gid</a:t>
            </a:r>
            <a:endParaRPr sz="1800">
              <a:latin typeface="Calibri"/>
              <a:cs typeface="Calibri"/>
            </a:endParaRPr>
          </a:p>
        </p:txBody>
      </p:sp>
      <p:sp>
        <p:nvSpPr>
          <p:cNvPr id="8" name="object 8"/>
          <p:cNvSpPr txBox="1"/>
          <p:nvPr/>
        </p:nvSpPr>
        <p:spPr>
          <a:xfrm rot="2160000">
            <a:off x="5596789" y="5897781"/>
            <a:ext cx="575656" cy="228600"/>
          </a:xfrm>
          <a:prstGeom prst="rect">
            <a:avLst/>
          </a:prstGeom>
        </p:spPr>
        <p:txBody>
          <a:bodyPr vert="horz" wrap="square" lIns="0" tIns="0" rIns="0" bIns="0" rtlCol="0">
            <a:spAutoFit/>
          </a:bodyPr>
          <a:lstStyle/>
          <a:p>
            <a:pPr>
              <a:lnSpc>
                <a:spcPts val="1780"/>
              </a:lnSpc>
            </a:pPr>
            <a:r>
              <a:rPr sz="2700" spc="-15" baseline="1543" dirty="0">
                <a:latin typeface="Calibri"/>
                <a:cs typeface="Calibri"/>
              </a:rPr>
              <a:t>ge</a:t>
            </a:r>
            <a:r>
              <a:rPr sz="1800" spc="-10" dirty="0">
                <a:latin typeface="Calibri"/>
                <a:cs typeface="Calibri"/>
              </a:rPr>
              <a:t>cos</a:t>
            </a:r>
            <a:endParaRPr sz="1800">
              <a:latin typeface="Calibri"/>
              <a:cs typeface="Calibri"/>
            </a:endParaRPr>
          </a:p>
        </p:txBody>
      </p:sp>
      <p:sp>
        <p:nvSpPr>
          <p:cNvPr id="9" name="object 9"/>
          <p:cNvSpPr txBox="1"/>
          <p:nvPr/>
        </p:nvSpPr>
        <p:spPr>
          <a:xfrm rot="2160000">
            <a:off x="6665014" y="6021570"/>
            <a:ext cx="898255" cy="228600"/>
          </a:xfrm>
          <a:prstGeom prst="rect">
            <a:avLst/>
          </a:prstGeom>
        </p:spPr>
        <p:txBody>
          <a:bodyPr vert="horz" wrap="square" lIns="0" tIns="0" rIns="0" bIns="0" rtlCol="0">
            <a:spAutoFit/>
          </a:bodyPr>
          <a:lstStyle/>
          <a:p>
            <a:pPr>
              <a:lnSpc>
                <a:spcPts val="1789"/>
              </a:lnSpc>
            </a:pPr>
            <a:r>
              <a:rPr sz="2700" baseline="1543" dirty="0">
                <a:latin typeface="Calibri"/>
                <a:cs typeface="Calibri"/>
              </a:rPr>
              <a:t>Home</a:t>
            </a:r>
            <a:r>
              <a:rPr sz="2700" spc="-89" baseline="1543" dirty="0">
                <a:latin typeface="Calibri"/>
                <a:cs typeface="Calibri"/>
              </a:rPr>
              <a:t> </a:t>
            </a:r>
            <a:r>
              <a:rPr sz="1800" spc="-25" dirty="0">
                <a:latin typeface="Calibri"/>
                <a:cs typeface="Calibri"/>
              </a:rPr>
              <a:t>dir</a:t>
            </a:r>
            <a:endParaRPr sz="1800">
              <a:latin typeface="Calibri"/>
              <a:cs typeface="Calibri"/>
            </a:endParaRPr>
          </a:p>
        </p:txBody>
      </p:sp>
      <p:sp>
        <p:nvSpPr>
          <p:cNvPr id="10" name="object 10"/>
          <p:cNvSpPr txBox="1"/>
          <p:nvPr/>
        </p:nvSpPr>
        <p:spPr>
          <a:xfrm rot="2160000">
            <a:off x="7966740" y="5896253"/>
            <a:ext cx="488578" cy="228600"/>
          </a:xfrm>
          <a:prstGeom prst="rect">
            <a:avLst/>
          </a:prstGeom>
        </p:spPr>
        <p:txBody>
          <a:bodyPr vert="horz" wrap="square" lIns="0" tIns="0" rIns="0" bIns="0" rtlCol="0">
            <a:spAutoFit/>
          </a:bodyPr>
          <a:lstStyle/>
          <a:p>
            <a:pPr>
              <a:lnSpc>
                <a:spcPts val="1780"/>
              </a:lnSpc>
            </a:pPr>
            <a:r>
              <a:rPr sz="2700" spc="-15" baseline="1543" dirty="0">
                <a:latin typeface="Calibri"/>
                <a:cs typeface="Calibri"/>
              </a:rPr>
              <a:t>sh</a:t>
            </a:r>
            <a:r>
              <a:rPr sz="1800" spc="-10" dirty="0">
                <a:latin typeface="Calibri"/>
                <a:cs typeface="Calibri"/>
              </a:rPr>
              <a:t>ell</a:t>
            </a:r>
            <a:endParaRPr sz="1800">
              <a:latin typeface="Calibri"/>
              <a:cs typeface="Calibri"/>
            </a:endParaRPr>
          </a:p>
        </p:txBody>
      </p:sp>
      <p:sp>
        <p:nvSpPr>
          <p:cNvPr id="11" name="object 11"/>
          <p:cNvSpPr/>
          <p:nvPr/>
        </p:nvSpPr>
        <p:spPr>
          <a:xfrm>
            <a:off x="7576904" y="5743741"/>
            <a:ext cx="994410" cy="0"/>
          </a:xfrm>
          <a:custGeom>
            <a:avLst/>
            <a:gdLst/>
            <a:ahLst/>
            <a:cxnLst/>
            <a:rect l="l" t="t" r="r" b="b"/>
            <a:pathLst>
              <a:path w="994409">
                <a:moveTo>
                  <a:pt x="0" y="0"/>
                </a:moveTo>
                <a:lnTo>
                  <a:pt x="994205" y="1"/>
                </a:lnTo>
              </a:path>
            </a:pathLst>
          </a:custGeom>
          <a:ln w="28575">
            <a:solidFill>
              <a:srgbClr val="C00000"/>
            </a:solidFill>
          </a:ln>
        </p:spPr>
        <p:txBody>
          <a:bodyPr wrap="square" lIns="0" tIns="0" rIns="0" bIns="0" rtlCol="0"/>
          <a:lstStyle/>
          <a:p>
            <a:endParaRPr/>
          </a:p>
        </p:txBody>
      </p:sp>
      <p:sp>
        <p:nvSpPr>
          <p:cNvPr id="12" name="object 12"/>
          <p:cNvSpPr/>
          <p:nvPr/>
        </p:nvSpPr>
        <p:spPr>
          <a:xfrm>
            <a:off x="3827526" y="5743741"/>
            <a:ext cx="523240" cy="0"/>
          </a:xfrm>
          <a:custGeom>
            <a:avLst/>
            <a:gdLst/>
            <a:ahLst/>
            <a:cxnLst/>
            <a:rect l="l" t="t" r="r" b="b"/>
            <a:pathLst>
              <a:path w="523239">
                <a:moveTo>
                  <a:pt x="0" y="0"/>
                </a:moveTo>
                <a:lnTo>
                  <a:pt x="522915" y="1"/>
                </a:lnTo>
              </a:path>
            </a:pathLst>
          </a:custGeom>
          <a:ln w="28575">
            <a:solidFill>
              <a:srgbClr val="C00000"/>
            </a:solidFill>
          </a:ln>
        </p:spPr>
        <p:txBody>
          <a:bodyPr wrap="square" lIns="0" tIns="0" rIns="0" bIns="0" rtlCol="0"/>
          <a:lstStyle/>
          <a:p>
            <a:endParaRPr/>
          </a:p>
        </p:txBody>
      </p:sp>
      <p:sp>
        <p:nvSpPr>
          <p:cNvPr id="13" name="object 13"/>
          <p:cNvSpPr/>
          <p:nvPr/>
        </p:nvSpPr>
        <p:spPr>
          <a:xfrm>
            <a:off x="4542119" y="5743741"/>
            <a:ext cx="523240" cy="0"/>
          </a:xfrm>
          <a:custGeom>
            <a:avLst/>
            <a:gdLst/>
            <a:ahLst/>
            <a:cxnLst/>
            <a:rect l="l" t="t" r="r" b="b"/>
            <a:pathLst>
              <a:path w="523239">
                <a:moveTo>
                  <a:pt x="0" y="0"/>
                </a:moveTo>
                <a:lnTo>
                  <a:pt x="522915" y="1"/>
                </a:lnTo>
              </a:path>
            </a:pathLst>
          </a:custGeom>
          <a:ln w="28575">
            <a:solidFill>
              <a:srgbClr val="C00000"/>
            </a:solidFill>
          </a:ln>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2428" rIns="0" bIns="0" rtlCol="0">
            <a:spAutoFit/>
          </a:bodyPr>
          <a:lstStyle/>
          <a:p>
            <a:pPr marL="12700">
              <a:lnSpc>
                <a:spcPct val="100000"/>
              </a:lnSpc>
              <a:spcBef>
                <a:spcPts val="100"/>
              </a:spcBef>
            </a:pPr>
            <a:r>
              <a:rPr dirty="0"/>
              <a:t>Example</a:t>
            </a:r>
            <a:r>
              <a:rPr spc="-45" dirty="0"/>
              <a:t> </a:t>
            </a:r>
            <a:r>
              <a:rPr dirty="0"/>
              <a:t>of</a:t>
            </a:r>
            <a:r>
              <a:rPr spc="-40" dirty="0"/>
              <a:t> </a:t>
            </a:r>
            <a:r>
              <a:rPr dirty="0"/>
              <a:t>Set</a:t>
            </a:r>
            <a:r>
              <a:rPr spc="-35" dirty="0"/>
              <a:t> </a:t>
            </a:r>
            <a:r>
              <a:rPr spc="-25" dirty="0"/>
              <a:t>UID</a:t>
            </a:r>
          </a:p>
        </p:txBody>
      </p:sp>
      <p:pic>
        <p:nvPicPr>
          <p:cNvPr id="3" name="object 3"/>
          <p:cNvPicPr/>
          <p:nvPr/>
        </p:nvPicPr>
        <p:blipFill>
          <a:blip r:embed="rId3" cstate="print"/>
          <a:stretch>
            <a:fillRect/>
          </a:stretch>
        </p:blipFill>
        <p:spPr>
          <a:xfrm>
            <a:off x="434481" y="1544137"/>
            <a:ext cx="6494450" cy="1661370"/>
          </a:xfrm>
          <a:prstGeom prst="rect">
            <a:avLst/>
          </a:prstGeom>
        </p:spPr>
      </p:pic>
      <p:pic>
        <p:nvPicPr>
          <p:cNvPr id="4" name="object 4"/>
          <p:cNvPicPr/>
          <p:nvPr/>
        </p:nvPicPr>
        <p:blipFill>
          <a:blip r:embed="rId4" cstate="print"/>
          <a:stretch>
            <a:fillRect/>
          </a:stretch>
        </p:blipFill>
        <p:spPr>
          <a:xfrm>
            <a:off x="458684" y="3518895"/>
            <a:ext cx="6470246" cy="1365812"/>
          </a:xfrm>
          <a:prstGeom prst="rect">
            <a:avLst/>
          </a:prstGeom>
        </p:spPr>
      </p:pic>
      <p:pic>
        <p:nvPicPr>
          <p:cNvPr id="5" name="object 5"/>
          <p:cNvPicPr/>
          <p:nvPr/>
        </p:nvPicPr>
        <p:blipFill>
          <a:blip r:embed="rId5" cstate="print"/>
          <a:stretch>
            <a:fillRect/>
          </a:stretch>
        </p:blipFill>
        <p:spPr>
          <a:xfrm>
            <a:off x="458684" y="5198097"/>
            <a:ext cx="6504475" cy="1207974"/>
          </a:xfrm>
          <a:prstGeom prst="rect">
            <a:avLst/>
          </a:prstGeom>
        </p:spPr>
      </p:pic>
      <p:sp>
        <p:nvSpPr>
          <p:cNvPr id="6" name="object 6"/>
          <p:cNvSpPr txBox="1"/>
          <p:nvPr/>
        </p:nvSpPr>
        <p:spPr>
          <a:xfrm>
            <a:off x="7581508" y="1972563"/>
            <a:ext cx="4250690" cy="1848485"/>
          </a:xfrm>
          <a:prstGeom prst="rect">
            <a:avLst/>
          </a:prstGeom>
        </p:spPr>
        <p:txBody>
          <a:bodyPr vert="horz" wrap="square" lIns="0" tIns="12700" rIns="0" bIns="0" rtlCol="0">
            <a:spAutoFit/>
          </a:bodyPr>
          <a:lstStyle/>
          <a:p>
            <a:pPr marL="12700">
              <a:lnSpc>
                <a:spcPct val="100000"/>
              </a:lnSpc>
              <a:spcBef>
                <a:spcPts val="100"/>
              </a:spcBef>
            </a:pPr>
            <a:r>
              <a:rPr sz="2800" dirty="0">
                <a:latin typeface="Calibri"/>
                <a:cs typeface="Calibri"/>
              </a:rPr>
              <a:t>Not</a:t>
            </a:r>
            <a:r>
              <a:rPr sz="2800" spc="-30" dirty="0">
                <a:latin typeface="Calibri"/>
                <a:cs typeface="Calibri"/>
              </a:rPr>
              <a:t> </a:t>
            </a:r>
            <a:r>
              <a:rPr sz="2800" dirty="0">
                <a:latin typeface="Calibri"/>
                <a:cs typeface="Calibri"/>
              </a:rPr>
              <a:t>a</a:t>
            </a:r>
            <a:r>
              <a:rPr sz="2800" spc="-35" dirty="0">
                <a:latin typeface="Calibri"/>
                <a:cs typeface="Calibri"/>
              </a:rPr>
              <a:t> </a:t>
            </a:r>
            <a:r>
              <a:rPr sz="2800" dirty="0">
                <a:latin typeface="Calibri"/>
                <a:cs typeface="Calibri"/>
              </a:rPr>
              <a:t>privileged</a:t>
            </a:r>
            <a:r>
              <a:rPr sz="2800" spc="-20" dirty="0">
                <a:latin typeface="Calibri"/>
                <a:cs typeface="Calibri"/>
              </a:rPr>
              <a:t> </a:t>
            </a:r>
            <a:r>
              <a:rPr sz="2800" spc="-10" dirty="0">
                <a:latin typeface="Calibri"/>
                <a:cs typeface="Calibri"/>
              </a:rPr>
              <a:t>program</a:t>
            </a:r>
            <a:endParaRPr sz="2800">
              <a:latin typeface="Calibri"/>
              <a:cs typeface="Calibri"/>
            </a:endParaRPr>
          </a:p>
          <a:p>
            <a:pPr>
              <a:lnSpc>
                <a:spcPct val="100000"/>
              </a:lnSpc>
            </a:pPr>
            <a:endParaRPr sz="3400">
              <a:latin typeface="Calibri"/>
              <a:cs typeface="Calibri"/>
            </a:endParaRPr>
          </a:p>
          <a:p>
            <a:pPr>
              <a:lnSpc>
                <a:spcPct val="100000"/>
              </a:lnSpc>
            </a:pPr>
            <a:endParaRPr sz="2850">
              <a:latin typeface="Calibri"/>
              <a:cs typeface="Calibri"/>
            </a:endParaRPr>
          </a:p>
          <a:p>
            <a:pPr marL="12700">
              <a:lnSpc>
                <a:spcPct val="100000"/>
              </a:lnSpc>
            </a:pPr>
            <a:r>
              <a:rPr sz="2800" dirty="0">
                <a:latin typeface="Calibri"/>
                <a:cs typeface="Calibri"/>
              </a:rPr>
              <a:t>Become</a:t>
            </a:r>
            <a:r>
              <a:rPr sz="2800" spc="-60" dirty="0">
                <a:latin typeface="Calibri"/>
                <a:cs typeface="Calibri"/>
              </a:rPr>
              <a:t> </a:t>
            </a:r>
            <a:r>
              <a:rPr sz="2800" dirty="0">
                <a:latin typeface="Calibri"/>
                <a:cs typeface="Calibri"/>
              </a:rPr>
              <a:t>a</a:t>
            </a:r>
            <a:r>
              <a:rPr sz="2800" spc="-45" dirty="0">
                <a:latin typeface="Calibri"/>
                <a:cs typeface="Calibri"/>
              </a:rPr>
              <a:t> </a:t>
            </a:r>
            <a:r>
              <a:rPr sz="2800" dirty="0">
                <a:latin typeface="Calibri"/>
                <a:cs typeface="Calibri"/>
              </a:rPr>
              <a:t>privileged</a:t>
            </a:r>
            <a:r>
              <a:rPr sz="2800" spc="-40" dirty="0">
                <a:latin typeface="Calibri"/>
                <a:cs typeface="Calibri"/>
              </a:rPr>
              <a:t> </a:t>
            </a:r>
            <a:r>
              <a:rPr sz="2800" spc="-10" dirty="0">
                <a:latin typeface="Calibri"/>
                <a:cs typeface="Calibri"/>
              </a:rPr>
              <a:t>program</a:t>
            </a:r>
            <a:endParaRPr sz="2800">
              <a:latin typeface="Calibri"/>
              <a:cs typeface="Calibri"/>
            </a:endParaRPr>
          </a:p>
        </p:txBody>
      </p:sp>
      <p:pic>
        <p:nvPicPr>
          <p:cNvPr id="7" name="object 7"/>
          <p:cNvPicPr/>
          <p:nvPr/>
        </p:nvPicPr>
        <p:blipFill>
          <a:blip r:embed="rId6" cstate="print"/>
          <a:stretch>
            <a:fillRect/>
          </a:stretch>
        </p:blipFill>
        <p:spPr>
          <a:xfrm>
            <a:off x="7137008" y="2100050"/>
            <a:ext cx="241300" cy="254000"/>
          </a:xfrm>
          <a:prstGeom prst="rect">
            <a:avLst/>
          </a:prstGeom>
        </p:spPr>
      </p:pic>
      <p:pic>
        <p:nvPicPr>
          <p:cNvPr id="8" name="object 8"/>
          <p:cNvPicPr/>
          <p:nvPr/>
        </p:nvPicPr>
        <p:blipFill>
          <a:blip r:embed="rId6" cstate="print"/>
          <a:stretch>
            <a:fillRect/>
          </a:stretch>
        </p:blipFill>
        <p:spPr>
          <a:xfrm>
            <a:off x="7137008" y="3497068"/>
            <a:ext cx="241300" cy="254000"/>
          </a:xfrm>
          <a:prstGeom prst="rect">
            <a:avLst/>
          </a:prstGeom>
        </p:spPr>
      </p:pic>
      <p:sp>
        <p:nvSpPr>
          <p:cNvPr id="9" name="object 9"/>
          <p:cNvSpPr txBox="1"/>
          <p:nvPr/>
        </p:nvSpPr>
        <p:spPr>
          <a:xfrm>
            <a:off x="7561630" y="4722588"/>
            <a:ext cx="3750310" cy="2168542"/>
          </a:xfrm>
          <a:prstGeom prst="rect">
            <a:avLst/>
          </a:prstGeom>
        </p:spPr>
        <p:txBody>
          <a:bodyPr vert="horz" wrap="square" lIns="0" tIns="13970" rIns="0" bIns="0" rtlCol="0">
            <a:spAutoFit/>
          </a:bodyPr>
          <a:lstStyle/>
          <a:p>
            <a:pPr marL="12700" marR="5080">
              <a:lnSpc>
                <a:spcPct val="99600"/>
              </a:lnSpc>
              <a:spcBef>
                <a:spcPts val="110"/>
              </a:spcBef>
            </a:pPr>
            <a:r>
              <a:rPr sz="2800" dirty="0">
                <a:latin typeface="Calibri"/>
                <a:cs typeface="Calibri"/>
              </a:rPr>
              <a:t>It</a:t>
            </a:r>
            <a:r>
              <a:rPr sz="2800" spc="-10" dirty="0">
                <a:latin typeface="Calibri"/>
                <a:cs typeface="Calibri"/>
              </a:rPr>
              <a:t> </a:t>
            </a:r>
            <a:r>
              <a:rPr sz="2800" dirty="0">
                <a:latin typeface="Calibri"/>
                <a:cs typeface="Calibri"/>
              </a:rPr>
              <a:t>is</a:t>
            </a:r>
            <a:r>
              <a:rPr sz="2800" spc="-5" dirty="0">
                <a:latin typeface="Calibri"/>
                <a:cs typeface="Calibri"/>
              </a:rPr>
              <a:t> </a:t>
            </a:r>
            <a:r>
              <a:rPr sz="2800" dirty="0">
                <a:latin typeface="Calibri"/>
                <a:cs typeface="Calibri"/>
              </a:rPr>
              <a:t>still</a:t>
            </a:r>
            <a:r>
              <a:rPr sz="2800" spc="-15" dirty="0">
                <a:latin typeface="Calibri"/>
                <a:cs typeface="Calibri"/>
              </a:rPr>
              <a:t> </a:t>
            </a:r>
            <a:r>
              <a:rPr sz="2800" dirty="0">
                <a:latin typeface="Calibri"/>
                <a:cs typeface="Calibri"/>
              </a:rPr>
              <a:t>a</a:t>
            </a:r>
            <a:r>
              <a:rPr sz="2800" spc="-10" dirty="0">
                <a:latin typeface="Calibri"/>
                <a:cs typeface="Calibri"/>
              </a:rPr>
              <a:t> privileged </a:t>
            </a:r>
            <a:r>
              <a:rPr sz="2800" dirty="0">
                <a:latin typeface="Calibri"/>
                <a:cs typeface="Calibri"/>
              </a:rPr>
              <a:t>program,</a:t>
            </a:r>
            <a:r>
              <a:rPr sz="2800" spc="-35" dirty="0">
                <a:latin typeface="Calibri"/>
                <a:cs typeface="Calibri"/>
              </a:rPr>
              <a:t> </a:t>
            </a:r>
            <a:r>
              <a:rPr sz="2800" dirty="0">
                <a:latin typeface="Calibri"/>
                <a:cs typeface="Calibri"/>
              </a:rPr>
              <a:t>but</a:t>
            </a:r>
            <a:r>
              <a:rPr sz="2800" spc="-35" dirty="0">
                <a:latin typeface="Calibri"/>
                <a:cs typeface="Calibri"/>
              </a:rPr>
              <a:t> </a:t>
            </a:r>
            <a:r>
              <a:rPr sz="2800" dirty="0">
                <a:latin typeface="Calibri"/>
                <a:cs typeface="Calibri"/>
              </a:rPr>
              <a:t>not</a:t>
            </a:r>
            <a:r>
              <a:rPr sz="2800" spc="-35" dirty="0">
                <a:latin typeface="Calibri"/>
                <a:cs typeface="Calibri"/>
              </a:rPr>
              <a:t> </a:t>
            </a:r>
            <a:r>
              <a:rPr sz="2800" dirty="0">
                <a:latin typeface="Calibri"/>
                <a:cs typeface="Calibri"/>
              </a:rPr>
              <a:t>the</a:t>
            </a:r>
            <a:r>
              <a:rPr sz="2800" spc="-35" dirty="0">
                <a:latin typeface="Calibri"/>
                <a:cs typeface="Calibri"/>
              </a:rPr>
              <a:t> </a:t>
            </a:r>
            <a:r>
              <a:rPr sz="2800" spc="-20" dirty="0">
                <a:latin typeface="Calibri"/>
                <a:cs typeface="Calibri"/>
              </a:rPr>
              <a:t>root </a:t>
            </a:r>
            <a:r>
              <a:rPr sz="2800" spc="-10" dirty="0">
                <a:latin typeface="Calibri"/>
                <a:cs typeface="Calibri"/>
              </a:rPr>
              <a:t>privilege</a:t>
            </a:r>
            <a:r>
              <a:rPr lang="en-US" sz="2800" spc="-10" dirty="0">
                <a:latin typeface="Calibri"/>
                <a:cs typeface="Calibri"/>
              </a:rPr>
              <a:t> (s bit from 4 makes </a:t>
            </a:r>
            <a:r>
              <a:rPr lang="en-US" sz="2800" spc="-10" dirty="0" err="1">
                <a:latin typeface="Calibri"/>
                <a:cs typeface="Calibri"/>
              </a:rPr>
              <a:t>euid</a:t>
            </a:r>
            <a:r>
              <a:rPr lang="en-US" sz="2800" spc="-10" dirty="0">
                <a:latin typeface="Calibri"/>
                <a:cs typeface="Calibri"/>
              </a:rPr>
              <a:t> change to seed’s (owner) id)</a:t>
            </a:r>
            <a:endParaRPr sz="2800" dirty="0">
              <a:latin typeface="Calibri"/>
              <a:cs typeface="Calibri"/>
            </a:endParaRPr>
          </a:p>
        </p:txBody>
      </p:sp>
      <p:pic>
        <p:nvPicPr>
          <p:cNvPr id="10" name="object 10"/>
          <p:cNvPicPr/>
          <p:nvPr/>
        </p:nvPicPr>
        <p:blipFill>
          <a:blip r:embed="rId6" cstate="print"/>
          <a:stretch>
            <a:fillRect/>
          </a:stretch>
        </p:blipFill>
        <p:spPr>
          <a:xfrm>
            <a:off x="7054601" y="5155695"/>
            <a:ext cx="241300" cy="25399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066AD-9513-8514-567C-3016A57601C0}"/>
              </a:ext>
            </a:extLst>
          </p:cNvPr>
          <p:cNvSpPr>
            <a:spLocks noGrp="1"/>
          </p:cNvSpPr>
          <p:nvPr>
            <p:ph type="title"/>
          </p:nvPr>
        </p:nvSpPr>
        <p:spPr>
          <a:xfrm>
            <a:off x="328122" y="193547"/>
            <a:ext cx="10849782" cy="1354217"/>
          </a:xfrm>
        </p:spPr>
        <p:txBody>
          <a:bodyPr/>
          <a:lstStyle/>
          <a:p>
            <a:r>
              <a:rPr lang="en-US" dirty="0"/>
              <a:t>How to get access to an account later in 10 seconds</a:t>
            </a:r>
          </a:p>
        </p:txBody>
      </p:sp>
      <p:sp>
        <p:nvSpPr>
          <p:cNvPr id="3" name="Text Placeholder 2">
            <a:extLst>
              <a:ext uri="{FF2B5EF4-FFF2-40B4-BE49-F238E27FC236}">
                <a16:creationId xmlns:a16="http://schemas.microsoft.com/office/drawing/2014/main" id="{6E334A32-CB05-0606-44DB-12F7277E72C7}"/>
              </a:ext>
            </a:extLst>
          </p:cNvPr>
          <p:cNvSpPr>
            <a:spLocks noGrp="1"/>
          </p:cNvSpPr>
          <p:nvPr>
            <p:ph type="body" idx="1"/>
          </p:nvPr>
        </p:nvSpPr>
        <p:spPr>
          <a:xfrm>
            <a:off x="990600" y="2895600"/>
            <a:ext cx="9601200" cy="2554545"/>
          </a:xfrm>
        </p:spPr>
        <p:txBody>
          <a:bodyPr/>
          <a:lstStyle/>
          <a:p>
            <a:pPr marL="457200" indent="-457200">
              <a:buFont typeface="Arial" panose="020B0604020202020204" pitchFamily="34" charset="0"/>
              <a:buChar char="•"/>
            </a:pPr>
            <a:r>
              <a:rPr lang="en-US" dirty="0"/>
              <a:t>Copy: /bin/</a:t>
            </a:r>
            <a:r>
              <a:rPr lang="en-US" dirty="0" err="1"/>
              <a:t>tmp</a:t>
            </a:r>
            <a:r>
              <a:rPr lang="en-US" dirty="0"/>
              <a:t> directory file to </a:t>
            </a:r>
            <a:r>
              <a:rPr lang="en-US" dirty="0" err="1"/>
              <a:t>tmp_copy</a:t>
            </a:r>
            <a:endParaRPr lang="en-US" dirty="0"/>
          </a:p>
          <a:p>
            <a:pPr marL="457200" indent="-457200">
              <a:buFont typeface="Arial" panose="020B0604020202020204" pitchFamily="34" charset="0"/>
              <a:buChar char="•"/>
            </a:pPr>
            <a:r>
              <a:rPr lang="en-US" dirty="0"/>
              <a:t>To: another global directory that all users can see on the machine, for example /bin/</a:t>
            </a:r>
            <a:r>
              <a:rPr lang="en-US" dirty="0" err="1"/>
              <a:t>tmp_copy</a:t>
            </a:r>
            <a:endParaRPr lang="en-US" dirty="0"/>
          </a:p>
          <a:p>
            <a:pPr marL="457200" indent="-457200">
              <a:buFont typeface="Arial" panose="020B0604020202020204" pitchFamily="34" charset="0"/>
              <a:buChar char="•"/>
            </a:pPr>
            <a:r>
              <a:rPr lang="en-US" dirty="0"/>
              <a:t>Then: set permissions of the </a:t>
            </a:r>
            <a:r>
              <a:rPr lang="en-US" dirty="0" err="1"/>
              <a:t>tmp_copy</a:t>
            </a:r>
            <a:r>
              <a:rPr lang="en-US" dirty="0"/>
              <a:t> file to </a:t>
            </a:r>
            <a:r>
              <a:rPr lang="en-US" dirty="0" err="1"/>
              <a:t>chmod</a:t>
            </a:r>
            <a:r>
              <a:rPr lang="en-US" dirty="0"/>
              <a:t> 4777</a:t>
            </a:r>
          </a:p>
          <a:p>
            <a:pPr marL="914400" lvl="1" indent="-457200">
              <a:buFont typeface="Arial" panose="020B0604020202020204" pitchFamily="34" charset="0"/>
              <a:buChar char="•"/>
            </a:pPr>
            <a:r>
              <a:rPr lang="en-US" dirty="0"/>
              <a:t>Make it a set UID and give all users (user, group, other) to have all permissions.</a:t>
            </a:r>
          </a:p>
          <a:p>
            <a:pPr marL="914400" lvl="1" indent="-457200">
              <a:buFont typeface="Arial" panose="020B0604020202020204" pitchFamily="34" charset="0"/>
              <a:buChar char="•"/>
            </a:pPr>
            <a:r>
              <a:rPr lang="en-US" dirty="0"/>
              <a:t>Now when program runs it has root privileges (gives temp root id to any user that runs the program)</a:t>
            </a:r>
          </a:p>
        </p:txBody>
      </p:sp>
    </p:spTree>
    <p:extLst>
      <p:ext uri="{BB962C8B-B14F-4D97-AF65-F5344CB8AC3E}">
        <p14:creationId xmlns:p14="http://schemas.microsoft.com/office/powerpoint/2010/main" val="1546870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7500" rIns="0" bIns="0" rtlCol="0">
            <a:spAutoFit/>
          </a:bodyPr>
          <a:lstStyle/>
          <a:p>
            <a:pPr marL="601345">
              <a:lnSpc>
                <a:spcPct val="100000"/>
              </a:lnSpc>
              <a:spcBef>
                <a:spcPts val="100"/>
              </a:spcBef>
            </a:pPr>
            <a:r>
              <a:rPr dirty="0"/>
              <a:t>How</a:t>
            </a:r>
            <a:r>
              <a:rPr spc="-15" dirty="0"/>
              <a:t> </a:t>
            </a:r>
            <a:r>
              <a:rPr dirty="0"/>
              <a:t>is</a:t>
            </a:r>
            <a:r>
              <a:rPr spc="-5" dirty="0"/>
              <a:t> </a:t>
            </a:r>
            <a:r>
              <a:rPr spc="-45" dirty="0"/>
              <a:t>Set-</a:t>
            </a:r>
            <a:r>
              <a:rPr dirty="0"/>
              <a:t>UID</a:t>
            </a:r>
            <a:r>
              <a:rPr spc="5" dirty="0"/>
              <a:t> </a:t>
            </a:r>
            <a:r>
              <a:rPr spc="-10" dirty="0"/>
              <a:t>Secure?</a:t>
            </a:r>
          </a:p>
        </p:txBody>
      </p:sp>
      <p:sp>
        <p:nvSpPr>
          <p:cNvPr id="3" name="object 3"/>
          <p:cNvSpPr txBox="1"/>
          <p:nvPr/>
        </p:nvSpPr>
        <p:spPr>
          <a:xfrm>
            <a:off x="567112" y="1919393"/>
            <a:ext cx="9036050" cy="3479165"/>
          </a:xfrm>
          <a:prstGeom prst="rect">
            <a:avLst/>
          </a:prstGeom>
        </p:spPr>
        <p:txBody>
          <a:bodyPr vert="horz" wrap="square" lIns="0" tIns="50165" rIns="0" bIns="0" rtlCol="0">
            <a:spAutoFit/>
          </a:bodyPr>
          <a:lstStyle/>
          <a:p>
            <a:pPr marL="241300" indent="-228600">
              <a:lnSpc>
                <a:spcPct val="100000"/>
              </a:lnSpc>
              <a:spcBef>
                <a:spcPts val="395"/>
              </a:spcBef>
              <a:buFont typeface="Arial"/>
              <a:buChar char="•"/>
              <a:tabLst>
                <a:tab pos="241300" algn="l"/>
              </a:tabLst>
            </a:pPr>
            <a:r>
              <a:rPr sz="2800" dirty="0">
                <a:latin typeface="Calibri"/>
                <a:cs typeface="Calibri"/>
              </a:rPr>
              <a:t>Allows</a:t>
            </a:r>
            <a:r>
              <a:rPr sz="2800" spc="-55" dirty="0">
                <a:latin typeface="Calibri"/>
                <a:cs typeface="Calibri"/>
              </a:rPr>
              <a:t> </a:t>
            </a:r>
            <a:r>
              <a:rPr sz="2800" dirty="0">
                <a:latin typeface="Calibri"/>
                <a:cs typeface="Calibri"/>
              </a:rPr>
              <a:t>normal</a:t>
            </a:r>
            <a:r>
              <a:rPr sz="2800" spc="-60" dirty="0">
                <a:latin typeface="Calibri"/>
                <a:cs typeface="Calibri"/>
              </a:rPr>
              <a:t> </a:t>
            </a:r>
            <a:r>
              <a:rPr sz="2800" dirty="0">
                <a:latin typeface="Calibri"/>
                <a:cs typeface="Calibri"/>
              </a:rPr>
              <a:t>users</a:t>
            </a:r>
            <a:r>
              <a:rPr sz="2800" spc="-40" dirty="0">
                <a:latin typeface="Calibri"/>
                <a:cs typeface="Calibri"/>
              </a:rPr>
              <a:t> </a:t>
            </a:r>
            <a:r>
              <a:rPr sz="2800" dirty="0">
                <a:latin typeface="Calibri"/>
                <a:cs typeface="Calibri"/>
              </a:rPr>
              <a:t>to</a:t>
            </a:r>
            <a:r>
              <a:rPr sz="2800" spc="-55" dirty="0">
                <a:latin typeface="Calibri"/>
                <a:cs typeface="Calibri"/>
              </a:rPr>
              <a:t> </a:t>
            </a:r>
            <a:r>
              <a:rPr sz="2800" dirty="0">
                <a:latin typeface="Calibri"/>
                <a:cs typeface="Calibri"/>
              </a:rPr>
              <a:t>escalate</a:t>
            </a:r>
            <a:r>
              <a:rPr sz="2800" spc="-55" dirty="0">
                <a:latin typeface="Calibri"/>
                <a:cs typeface="Calibri"/>
              </a:rPr>
              <a:t> </a:t>
            </a:r>
            <a:r>
              <a:rPr sz="2800" spc="-10" dirty="0">
                <a:latin typeface="Calibri"/>
                <a:cs typeface="Calibri"/>
              </a:rPr>
              <a:t>privileges</a:t>
            </a:r>
            <a:endParaRPr sz="2800">
              <a:latin typeface="Calibri"/>
              <a:cs typeface="Calibri"/>
            </a:endParaRPr>
          </a:p>
          <a:p>
            <a:pPr marL="698500" lvl="1" indent="-228600">
              <a:lnSpc>
                <a:spcPct val="100000"/>
              </a:lnSpc>
              <a:spcBef>
                <a:spcPts val="259"/>
              </a:spcBef>
              <a:buFont typeface="Arial"/>
              <a:buChar char="•"/>
              <a:tabLst>
                <a:tab pos="698500" algn="l"/>
              </a:tabLst>
            </a:pPr>
            <a:r>
              <a:rPr sz="2400" dirty="0">
                <a:latin typeface="Calibri"/>
                <a:cs typeface="Calibri"/>
              </a:rPr>
              <a:t>This</a:t>
            </a:r>
            <a:r>
              <a:rPr sz="2400" spc="-45" dirty="0">
                <a:latin typeface="Calibri"/>
                <a:cs typeface="Calibri"/>
              </a:rPr>
              <a:t> </a:t>
            </a:r>
            <a:r>
              <a:rPr sz="2400" dirty="0">
                <a:latin typeface="Calibri"/>
                <a:cs typeface="Calibri"/>
              </a:rPr>
              <a:t>is</a:t>
            </a:r>
            <a:r>
              <a:rPr sz="2400" spc="-30" dirty="0">
                <a:latin typeface="Calibri"/>
                <a:cs typeface="Calibri"/>
              </a:rPr>
              <a:t> </a:t>
            </a:r>
            <a:r>
              <a:rPr sz="2400" spc="-10" dirty="0">
                <a:latin typeface="Calibri"/>
                <a:cs typeface="Calibri"/>
              </a:rPr>
              <a:t>different</a:t>
            </a:r>
            <a:r>
              <a:rPr sz="2400" spc="-35" dirty="0">
                <a:latin typeface="Calibri"/>
                <a:cs typeface="Calibri"/>
              </a:rPr>
              <a:t> </a:t>
            </a:r>
            <a:r>
              <a:rPr sz="2400" dirty="0">
                <a:latin typeface="Calibri"/>
                <a:cs typeface="Calibri"/>
              </a:rPr>
              <a:t>from</a:t>
            </a:r>
            <a:r>
              <a:rPr sz="2400" spc="-30" dirty="0">
                <a:latin typeface="Calibri"/>
                <a:cs typeface="Calibri"/>
              </a:rPr>
              <a:t> </a:t>
            </a:r>
            <a:r>
              <a:rPr sz="2400" dirty="0">
                <a:latin typeface="Calibri"/>
                <a:cs typeface="Calibri"/>
              </a:rPr>
              <a:t>directly</a:t>
            </a:r>
            <a:r>
              <a:rPr sz="2400" spc="-30" dirty="0">
                <a:latin typeface="Calibri"/>
                <a:cs typeface="Calibri"/>
              </a:rPr>
              <a:t> </a:t>
            </a:r>
            <a:r>
              <a:rPr sz="2400" dirty="0">
                <a:latin typeface="Calibri"/>
                <a:cs typeface="Calibri"/>
              </a:rPr>
              <a:t>giving</a:t>
            </a:r>
            <a:r>
              <a:rPr sz="2400" spc="-30" dirty="0">
                <a:latin typeface="Calibri"/>
                <a:cs typeface="Calibri"/>
              </a:rPr>
              <a:t> </a:t>
            </a:r>
            <a:r>
              <a:rPr sz="2400" dirty="0">
                <a:latin typeface="Calibri"/>
                <a:cs typeface="Calibri"/>
              </a:rPr>
              <a:t>the</a:t>
            </a:r>
            <a:r>
              <a:rPr sz="2400" spc="-25" dirty="0">
                <a:latin typeface="Calibri"/>
                <a:cs typeface="Calibri"/>
              </a:rPr>
              <a:t> </a:t>
            </a:r>
            <a:r>
              <a:rPr sz="2400" dirty="0">
                <a:latin typeface="Calibri"/>
                <a:cs typeface="Calibri"/>
              </a:rPr>
              <a:t>privilege</a:t>
            </a:r>
            <a:r>
              <a:rPr sz="2400" spc="-20" dirty="0">
                <a:latin typeface="Calibri"/>
                <a:cs typeface="Calibri"/>
              </a:rPr>
              <a:t> </a:t>
            </a:r>
            <a:r>
              <a:rPr sz="2400" dirty="0">
                <a:latin typeface="Calibri"/>
                <a:cs typeface="Calibri"/>
              </a:rPr>
              <a:t>(sudo</a:t>
            </a:r>
            <a:r>
              <a:rPr sz="2400" spc="-30" dirty="0">
                <a:latin typeface="Calibri"/>
                <a:cs typeface="Calibri"/>
              </a:rPr>
              <a:t> </a:t>
            </a:r>
            <a:r>
              <a:rPr sz="2400" spc="-10" dirty="0">
                <a:latin typeface="Calibri"/>
                <a:cs typeface="Calibri"/>
              </a:rPr>
              <a:t>command)</a:t>
            </a:r>
            <a:endParaRPr sz="2400">
              <a:latin typeface="Calibri"/>
              <a:cs typeface="Calibri"/>
            </a:endParaRPr>
          </a:p>
          <a:p>
            <a:pPr marL="698500" lvl="1" indent="-228600">
              <a:lnSpc>
                <a:spcPct val="100000"/>
              </a:lnSpc>
              <a:spcBef>
                <a:spcPts val="215"/>
              </a:spcBef>
              <a:buFont typeface="Arial"/>
              <a:buChar char="•"/>
              <a:tabLst>
                <a:tab pos="698500" algn="l"/>
              </a:tabLst>
            </a:pPr>
            <a:r>
              <a:rPr sz="2400" dirty="0">
                <a:latin typeface="Calibri"/>
                <a:cs typeface="Calibri"/>
              </a:rPr>
              <a:t>Restricted</a:t>
            </a:r>
            <a:r>
              <a:rPr sz="2400" spc="-50" dirty="0">
                <a:latin typeface="Calibri"/>
                <a:cs typeface="Calibri"/>
              </a:rPr>
              <a:t> </a:t>
            </a:r>
            <a:r>
              <a:rPr sz="2400" dirty="0">
                <a:latin typeface="Calibri"/>
                <a:cs typeface="Calibri"/>
              </a:rPr>
              <a:t>behavior</a:t>
            </a:r>
            <a:r>
              <a:rPr sz="2400" spc="-45" dirty="0">
                <a:latin typeface="Calibri"/>
                <a:cs typeface="Calibri"/>
              </a:rPr>
              <a:t> </a:t>
            </a:r>
            <a:r>
              <a:rPr sz="2400" dirty="0">
                <a:latin typeface="Calibri"/>
                <a:cs typeface="Calibri"/>
              </a:rPr>
              <a:t>–</a:t>
            </a:r>
            <a:r>
              <a:rPr sz="2400" spc="-40" dirty="0">
                <a:latin typeface="Calibri"/>
                <a:cs typeface="Calibri"/>
              </a:rPr>
              <a:t> </a:t>
            </a:r>
            <a:r>
              <a:rPr sz="2400" dirty="0">
                <a:latin typeface="Calibri"/>
                <a:cs typeface="Calibri"/>
              </a:rPr>
              <a:t>similar</a:t>
            </a:r>
            <a:r>
              <a:rPr sz="2400" spc="-40" dirty="0">
                <a:latin typeface="Calibri"/>
                <a:cs typeface="Calibri"/>
              </a:rPr>
              <a:t> </a:t>
            </a:r>
            <a:r>
              <a:rPr sz="2400" dirty="0">
                <a:latin typeface="Calibri"/>
                <a:cs typeface="Calibri"/>
              </a:rPr>
              <a:t>to</a:t>
            </a:r>
            <a:r>
              <a:rPr sz="2400" spc="-40" dirty="0">
                <a:latin typeface="Calibri"/>
                <a:cs typeface="Calibri"/>
              </a:rPr>
              <a:t> </a:t>
            </a:r>
            <a:r>
              <a:rPr sz="2400" dirty="0">
                <a:latin typeface="Calibri"/>
                <a:cs typeface="Calibri"/>
              </a:rPr>
              <a:t>superman</a:t>
            </a:r>
            <a:r>
              <a:rPr sz="2400" spc="-40" dirty="0">
                <a:latin typeface="Calibri"/>
                <a:cs typeface="Calibri"/>
              </a:rPr>
              <a:t> </a:t>
            </a:r>
            <a:r>
              <a:rPr sz="2400" dirty="0">
                <a:latin typeface="Calibri"/>
                <a:cs typeface="Calibri"/>
              </a:rPr>
              <a:t>designed</a:t>
            </a:r>
            <a:r>
              <a:rPr sz="2400" spc="-40" dirty="0">
                <a:latin typeface="Calibri"/>
                <a:cs typeface="Calibri"/>
              </a:rPr>
              <a:t> </a:t>
            </a:r>
            <a:r>
              <a:rPr sz="2400" dirty="0">
                <a:latin typeface="Calibri"/>
                <a:cs typeface="Calibri"/>
              </a:rPr>
              <a:t>computer</a:t>
            </a:r>
            <a:r>
              <a:rPr sz="2400" spc="-40" dirty="0">
                <a:latin typeface="Calibri"/>
                <a:cs typeface="Calibri"/>
              </a:rPr>
              <a:t> </a:t>
            </a:r>
            <a:r>
              <a:rPr sz="2400" spc="-10" dirty="0">
                <a:latin typeface="Calibri"/>
                <a:cs typeface="Calibri"/>
              </a:rPr>
              <a:t>chips</a:t>
            </a:r>
            <a:endParaRPr sz="2400">
              <a:latin typeface="Calibri"/>
              <a:cs typeface="Calibri"/>
            </a:endParaRPr>
          </a:p>
          <a:p>
            <a:pPr lvl="1">
              <a:lnSpc>
                <a:spcPct val="100000"/>
              </a:lnSpc>
              <a:buFont typeface="Arial"/>
              <a:buChar char="•"/>
            </a:pPr>
            <a:endParaRPr sz="2900">
              <a:latin typeface="Calibri"/>
              <a:cs typeface="Calibri"/>
            </a:endParaRPr>
          </a:p>
          <a:p>
            <a:pPr lvl="1">
              <a:lnSpc>
                <a:spcPct val="100000"/>
              </a:lnSpc>
              <a:spcBef>
                <a:spcPts val="20"/>
              </a:spcBef>
              <a:buFont typeface="Arial"/>
              <a:buChar char="•"/>
            </a:pPr>
            <a:endParaRPr sz="3400">
              <a:latin typeface="Calibri"/>
              <a:cs typeface="Calibri"/>
            </a:endParaRPr>
          </a:p>
          <a:p>
            <a:pPr marL="241300" indent="-228600">
              <a:lnSpc>
                <a:spcPct val="100000"/>
              </a:lnSpc>
              <a:buFont typeface="Arial"/>
              <a:buChar char="•"/>
              <a:tabLst>
                <a:tab pos="241300" algn="l"/>
              </a:tabLst>
            </a:pPr>
            <a:r>
              <a:rPr sz="2800" dirty="0">
                <a:latin typeface="Calibri"/>
                <a:cs typeface="Calibri"/>
              </a:rPr>
              <a:t>Unsafe</a:t>
            </a:r>
            <a:r>
              <a:rPr sz="2800" spc="-65" dirty="0">
                <a:latin typeface="Calibri"/>
                <a:cs typeface="Calibri"/>
              </a:rPr>
              <a:t> </a:t>
            </a:r>
            <a:r>
              <a:rPr sz="2800" dirty="0">
                <a:latin typeface="Calibri"/>
                <a:cs typeface="Calibri"/>
              </a:rPr>
              <a:t>to</a:t>
            </a:r>
            <a:r>
              <a:rPr sz="2800" spc="-55" dirty="0">
                <a:latin typeface="Calibri"/>
                <a:cs typeface="Calibri"/>
              </a:rPr>
              <a:t> </a:t>
            </a:r>
            <a:r>
              <a:rPr sz="2800" dirty="0">
                <a:latin typeface="Calibri"/>
                <a:cs typeface="Calibri"/>
              </a:rPr>
              <a:t>turn</a:t>
            </a:r>
            <a:r>
              <a:rPr sz="2800" spc="-50" dirty="0">
                <a:latin typeface="Calibri"/>
                <a:cs typeface="Calibri"/>
              </a:rPr>
              <a:t> </a:t>
            </a:r>
            <a:r>
              <a:rPr sz="2800" dirty="0">
                <a:latin typeface="Calibri"/>
                <a:cs typeface="Calibri"/>
              </a:rPr>
              <a:t>all</a:t>
            </a:r>
            <a:r>
              <a:rPr sz="2800" spc="-55" dirty="0">
                <a:latin typeface="Calibri"/>
                <a:cs typeface="Calibri"/>
              </a:rPr>
              <a:t> </a:t>
            </a:r>
            <a:r>
              <a:rPr sz="2800" dirty="0">
                <a:latin typeface="Calibri"/>
                <a:cs typeface="Calibri"/>
              </a:rPr>
              <a:t>programs</a:t>
            </a:r>
            <a:r>
              <a:rPr sz="2800" spc="-45" dirty="0">
                <a:latin typeface="Calibri"/>
                <a:cs typeface="Calibri"/>
              </a:rPr>
              <a:t> </a:t>
            </a:r>
            <a:r>
              <a:rPr sz="2800" dirty="0">
                <a:latin typeface="Calibri"/>
                <a:cs typeface="Calibri"/>
              </a:rPr>
              <a:t>into</a:t>
            </a:r>
            <a:r>
              <a:rPr sz="2800" spc="-50" dirty="0">
                <a:latin typeface="Calibri"/>
                <a:cs typeface="Calibri"/>
              </a:rPr>
              <a:t> </a:t>
            </a:r>
            <a:r>
              <a:rPr sz="2800" spc="-30" dirty="0">
                <a:latin typeface="Calibri"/>
                <a:cs typeface="Calibri"/>
              </a:rPr>
              <a:t>Set-</a:t>
            </a:r>
            <a:r>
              <a:rPr sz="2800" spc="-25" dirty="0">
                <a:latin typeface="Calibri"/>
                <a:cs typeface="Calibri"/>
              </a:rPr>
              <a:t>UID</a:t>
            </a:r>
            <a:endParaRPr sz="2800">
              <a:latin typeface="Calibri"/>
              <a:cs typeface="Calibri"/>
            </a:endParaRPr>
          </a:p>
          <a:p>
            <a:pPr marL="698500" lvl="1" indent="-228600">
              <a:lnSpc>
                <a:spcPct val="100000"/>
              </a:lnSpc>
              <a:spcBef>
                <a:spcPts val="254"/>
              </a:spcBef>
              <a:buFont typeface="Arial"/>
              <a:buChar char="•"/>
              <a:tabLst>
                <a:tab pos="698500" algn="l"/>
              </a:tabLst>
            </a:pPr>
            <a:r>
              <a:rPr sz="2400" dirty="0">
                <a:latin typeface="Calibri"/>
                <a:cs typeface="Calibri"/>
              </a:rPr>
              <a:t>Example:</a:t>
            </a:r>
            <a:r>
              <a:rPr sz="2400" spc="-70" dirty="0">
                <a:latin typeface="Calibri"/>
                <a:cs typeface="Calibri"/>
              </a:rPr>
              <a:t> </a:t>
            </a:r>
            <a:r>
              <a:rPr sz="2400" spc="-10" dirty="0">
                <a:latin typeface="Calibri"/>
                <a:cs typeface="Calibri"/>
              </a:rPr>
              <a:t>/bin/sh</a:t>
            </a:r>
            <a:endParaRPr sz="2400">
              <a:latin typeface="Calibri"/>
              <a:cs typeface="Calibri"/>
            </a:endParaRPr>
          </a:p>
          <a:p>
            <a:pPr marL="698500" lvl="1" indent="-228600">
              <a:lnSpc>
                <a:spcPct val="100000"/>
              </a:lnSpc>
              <a:spcBef>
                <a:spcPts val="219"/>
              </a:spcBef>
              <a:buFont typeface="Arial"/>
              <a:buChar char="•"/>
              <a:tabLst>
                <a:tab pos="698500" algn="l"/>
              </a:tabLst>
            </a:pPr>
            <a:r>
              <a:rPr sz="2400" dirty="0">
                <a:latin typeface="Calibri"/>
                <a:cs typeface="Calibri"/>
              </a:rPr>
              <a:t>Example:</a:t>
            </a:r>
            <a:r>
              <a:rPr sz="2400" spc="-80" dirty="0">
                <a:latin typeface="Calibri"/>
                <a:cs typeface="Calibri"/>
              </a:rPr>
              <a:t> </a:t>
            </a:r>
            <a:r>
              <a:rPr sz="2400" spc="-25" dirty="0">
                <a:latin typeface="Calibri"/>
                <a:cs typeface="Calibri"/>
              </a:rPr>
              <a:t>vi</a:t>
            </a:r>
            <a:endParaRPr sz="2400">
              <a:latin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317500" rIns="0" bIns="0" rtlCol="0">
            <a:spAutoFit/>
          </a:bodyPr>
          <a:lstStyle/>
          <a:p>
            <a:pPr marL="601345">
              <a:lnSpc>
                <a:spcPct val="100000"/>
              </a:lnSpc>
              <a:spcBef>
                <a:spcPts val="100"/>
              </a:spcBef>
            </a:pPr>
            <a:r>
              <a:rPr dirty="0"/>
              <a:t>Attack</a:t>
            </a:r>
            <a:r>
              <a:rPr spc="-110" dirty="0"/>
              <a:t> </a:t>
            </a:r>
            <a:r>
              <a:rPr dirty="0"/>
              <a:t>on</a:t>
            </a:r>
            <a:r>
              <a:rPr spc="-110" dirty="0"/>
              <a:t> </a:t>
            </a:r>
            <a:r>
              <a:rPr spc="-10" dirty="0"/>
              <a:t>Superman</a:t>
            </a:r>
          </a:p>
        </p:txBody>
      </p:sp>
      <p:sp>
        <p:nvSpPr>
          <p:cNvPr id="3" name="object 3"/>
          <p:cNvSpPr txBox="1"/>
          <p:nvPr/>
        </p:nvSpPr>
        <p:spPr>
          <a:xfrm>
            <a:off x="916939" y="1386501"/>
            <a:ext cx="8300084" cy="882015"/>
          </a:xfrm>
          <a:prstGeom prst="rect">
            <a:avLst/>
          </a:prstGeom>
        </p:spPr>
        <p:txBody>
          <a:bodyPr vert="horz" wrap="square" lIns="0" tIns="46990" rIns="0" bIns="0" rtlCol="0">
            <a:spAutoFit/>
          </a:bodyPr>
          <a:lstStyle/>
          <a:p>
            <a:pPr marL="241300" indent="-228600">
              <a:lnSpc>
                <a:spcPct val="100000"/>
              </a:lnSpc>
              <a:spcBef>
                <a:spcPts val="370"/>
              </a:spcBef>
              <a:buFont typeface="Arial"/>
              <a:buChar char="•"/>
              <a:tabLst>
                <a:tab pos="241300" algn="l"/>
              </a:tabLst>
            </a:pPr>
            <a:r>
              <a:rPr sz="2800" dirty="0">
                <a:latin typeface="Calibri"/>
                <a:cs typeface="Calibri"/>
              </a:rPr>
              <a:t>Cannot</a:t>
            </a:r>
            <a:r>
              <a:rPr sz="2800" spc="-20" dirty="0">
                <a:latin typeface="Calibri"/>
                <a:cs typeface="Calibri"/>
              </a:rPr>
              <a:t> </a:t>
            </a:r>
            <a:r>
              <a:rPr sz="2800" dirty="0">
                <a:latin typeface="Calibri"/>
                <a:cs typeface="Calibri"/>
              </a:rPr>
              <a:t>assume</a:t>
            </a:r>
            <a:r>
              <a:rPr sz="2800" spc="-25" dirty="0">
                <a:latin typeface="Calibri"/>
                <a:cs typeface="Calibri"/>
              </a:rPr>
              <a:t> </a:t>
            </a:r>
            <a:r>
              <a:rPr sz="2800" dirty="0">
                <a:latin typeface="Calibri"/>
                <a:cs typeface="Calibri"/>
              </a:rPr>
              <a:t>that</a:t>
            </a:r>
            <a:r>
              <a:rPr sz="2800" spc="-15" dirty="0">
                <a:latin typeface="Calibri"/>
                <a:cs typeface="Calibri"/>
              </a:rPr>
              <a:t> </a:t>
            </a:r>
            <a:r>
              <a:rPr sz="2800" dirty="0">
                <a:latin typeface="Calibri"/>
                <a:cs typeface="Calibri"/>
              </a:rPr>
              <a:t>user</a:t>
            </a:r>
            <a:r>
              <a:rPr sz="2800" spc="-25" dirty="0">
                <a:latin typeface="Calibri"/>
                <a:cs typeface="Calibri"/>
              </a:rPr>
              <a:t> </a:t>
            </a:r>
            <a:r>
              <a:rPr sz="2800" dirty="0">
                <a:latin typeface="Calibri"/>
                <a:cs typeface="Calibri"/>
              </a:rPr>
              <a:t>can</a:t>
            </a:r>
            <a:r>
              <a:rPr sz="2800" spc="-10" dirty="0">
                <a:latin typeface="Calibri"/>
                <a:cs typeface="Calibri"/>
              </a:rPr>
              <a:t> </a:t>
            </a:r>
            <a:r>
              <a:rPr sz="2800" dirty="0">
                <a:latin typeface="Calibri"/>
                <a:cs typeface="Calibri"/>
              </a:rPr>
              <a:t>only</a:t>
            </a:r>
            <a:r>
              <a:rPr sz="2800" spc="-20" dirty="0">
                <a:latin typeface="Calibri"/>
                <a:cs typeface="Calibri"/>
              </a:rPr>
              <a:t> </a:t>
            </a:r>
            <a:r>
              <a:rPr sz="2800" dirty="0">
                <a:latin typeface="Calibri"/>
                <a:cs typeface="Calibri"/>
              </a:rPr>
              <a:t>do</a:t>
            </a:r>
            <a:r>
              <a:rPr sz="2800" spc="-20" dirty="0">
                <a:latin typeface="Calibri"/>
                <a:cs typeface="Calibri"/>
              </a:rPr>
              <a:t> </a:t>
            </a:r>
            <a:r>
              <a:rPr sz="2800" dirty="0">
                <a:latin typeface="Calibri"/>
                <a:cs typeface="Calibri"/>
              </a:rPr>
              <a:t>whatever</a:t>
            </a:r>
            <a:r>
              <a:rPr sz="2800" spc="-20" dirty="0">
                <a:latin typeface="Calibri"/>
                <a:cs typeface="Calibri"/>
              </a:rPr>
              <a:t> </a:t>
            </a:r>
            <a:r>
              <a:rPr sz="2800" dirty="0">
                <a:latin typeface="Calibri"/>
                <a:cs typeface="Calibri"/>
              </a:rPr>
              <a:t>is</a:t>
            </a:r>
            <a:r>
              <a:rPr sz="2800" spc="-10" dirty="0">
                <a:latin typeface="Calibri"/>
                <a:cs typeface="Calibri"/>
              </a:rPr>
              <a:t> coded</a:t>
            </a:r>
            <a:endParaRPr sz="2800">
              <a:latin typeface="Calibri"/>
              <a:cs typeface="Calibri"/>
            </a:endParaRPr>
          </a:p>
          <a:p>
            <a:pPr marL="698500" lvl="1" indent="-228600">
              <a:lnSpc>
                <a:spcPct val="100000"/>
              </a:lnSpc>
              <a:spcBef>
                <a:spcPts val="229"/>
              </a:spcBef>
              <a:buFont typeface="Arial"/>
              <a:buChar char="•"/>
              <a:tabLst>
                <a:tab pos="698500" algn="l"/>
              </a:tabLst>
            </a:pPr>
            <a:r>
              <a:rPr sz="2400" dirty="0">
                <a:latin typeface="Calibri"/>
                <a:cs typeface="Calibri"/>
              </a:rPr>
              <a:t>Coding</a:t>
            </a:r>
            <a:r>
              <a:rPr sz="2400" spc="-40" dirty="0">
                <a:latin typeface="Calibri"/>
                <a:cs typeface="Calibri"/>
              </a:rPr>
              <a:t> </a:t>
            </a:r>
            <a:r>
              <a:rPr sz="2400" dirty="0">
                <a:latin typeface="Calibri"/>
                <a:cs typeface="Calibri"/>
              </a:rPr>
              <a:t>flaws</a:t>
            </a:r>
            <a:r>
              <a:rPr sz="2400" spc="-35" dirty="0">
                <a:latin typeface="Calibri"/>
                <a:cs typeface="Calibri"/>
              </a:rPr>
              <a:t> </a:t>
            </a:r>
            <a:r>
              <a:rPr sz="2400" dirty="0">
                <a:latin typeface="Calibri"/>
                <a:cs typeface="Calibri"/>
              </a:rPr>
              <a:t>by</a:t>
            </a:r>
            <a:r>
              <a:rPr sz="2400" spc="-30" dirty="0">
                <a:latin typeface="Calibri"/>
                <a:cs typeface="Calibri"/>
              </a:rPr>
              <a:t> </a:t>
            </a:r>
            <a:r>
              <a:rPr sz="2400" spc="-10" dirty="0">
                <a:latin typeface="Calibri"/>
                <a:cs typeface="Calibri"/>
              </a:rPr>
              <a:t>developers</a:t>
            </a:r>
            <a:endParaRPr sz="2400">
              <a:latin typeface="Calibri"/>
              <a:cs typeface="Calibri"/>
            </a:endParaRPr>
          </a:p>
        </p:txBody>
      </p:sp>
      <p:sp>
        <p:nvSpPr>
          <p:cNvPr id="4" name="object 4"/>
          <p:cNvSpPr txBox="1"/>
          <p:nvPr/>
        </p:nvSpPr>
        <p:spPr>
          <a:xfrm>
            <a:off x="916939" y="2681901"/>
            <a:ext cx="3842385" cy="1275080"/>
          </a:xfrm>
          <a:prstGeom prst="rect">
            <a:avLst/>
          </a:prstGeom>
        </p:spPr>
        <p:txBody>
          <a:bodyPr vert="horz" wrap="square" lIns="0" tIns="46990" rIns="0" bIns="0" rtlCol="0">
            <a:spAutoFit/>
          </a:bodyPr>
          <a:lstStyle/>
          <a:p>
            <a:pPr marL="241300" indent="-228600">
              <a:lnSpc>
                <a:spcPct val="100000"/>
              </a:lnSpc>
              <a:spcBef>
                <a:spcPts val="370"/>
              </a:spcBef>
              <a:buFont typeface="Arial"/>
              <a:buChar char="•"/>
              <a:tabLst>
                <a:tab pos="241300" algn="l"/>
              </a:tabLst>
            </a:pPr>
            <a:r>
              <a:rPr sz="2800" dirty="0">
                <a:latin typeface="Calibri"/>
                <a:cs typeface="Calibri"/>
              </a:rPr>
              <a:t>Superperson</a:t>
            </a:r>
            <a:r>
              <a:rPr sz="2800" spc="-65" dirty="0">
                <a:latin typeface="Calibri"/>
                <a:cs typeface="Calibri"/>
              </a:rPr>
              <a:t> </a:t>
            </a:r>
            <a:r>
              <a:rPr sz="2800" spc="-10" dirty="0">
                <a:latin typeface="Calibri"/>
                <a:cs typeface="Calibri"/>
              </a:rPr>
              <a:t>Mallroy</a:t>
            </a:r>
            <a:endParaRPr sz="2800">
              <a:latin typeface="Calibri"/>
              <a:cs typeface="Calibri"/>
            </a:endParaRPr>
          </a:p>
          <a:p>
            <a:pPr marL="698500" lvl="1" indent="-228600">
              <a:lnSpc>
                <a:spcPct val="100000"/>
              </a:lnSpc>
              <a:spcBef>
                <a:spcPts val="229"/>
              </a:spcBef>
              <a:buFont typeface="Arial"/>
              <a:buChar char="•"/>
              <a:tabLst>
                <a:tab pos="698500" algn="l"/>
              </a:tabLst>
            </a:pPr>
            <a:r>
              <a:rPr sz="2400" dirty="0">
                <a:latin typeface="Calibri"/>
                <a:cs typeface="Calibri"/>
              </a:rPr>
              <a:t>Fly</a:t>
            </a:r>
            <a:r>
              <a:rPr sz="2400" spc="-15" dirty="0">
                <a:latin typeface="Calibri"/>
                <a:cs typeface="Calibri"/>
              </a:rPr>
              <a:t> </a:t>
            </a:r>
            <a:r>
              <a:rPr sz="2400" dirty="0">
                <a:latin typeface="Calibri"/>
                <a:cs typeface="Calibri"/>
              </a:rPr>
              <a:t>north</a:t>
            </a:r>
            <a:r>
              <a:rPr sz="2400" spc="-10" dirty="0">
                <a:latin typeface="Calibri"/>
                <a:cs typeface="Calibri"/>
              </a:rPr>
              <a:t> </a:t>
            </a:r>
            <a:r>
              <a:rPr sz="2400" dirty="0">
                <a:latin typeface="Calibri"/>
                <a:cs typeface="Calibri"/>
              </a:rPr>
              <a:t>then</a:t>
            </a:r>
            <a:r>
              <a:rPr sz="2400" spc="-10" dirty="0">
                <a:latin typeface="Calibri"/>
                <a:cs typeface="Calibri"/>
              </a:rPr>
              <a:t> </a:t>
            </a:r>
            <a:r>
              <a:rPr sz="2400" dirty="0">
                <a:latin typeface="Calibri"/>
                <a:cs typeface="Calibri"/>
              </a:rPr>
              <a:t>turn</a:t>
            </a:r>
            <a:r>
              <a:rPr sz="2400" spc="-10" dirty="0">
                <a:latin typeface="Calibri"/>
                <a:cs typeface="Calibri"/>
              </a:rPr>
              <a:t> </a:t>
            </a:r>
            <a:r>
              <a:rPr sz="2400" spc="-20" dirty="0">
                <a:latin typeface="Calibri"/>
                <a:cs typeface="Calibri"/>
              </a:rPr>
              <a:t>left</a:t>
            </a:r>
            <a:endParaRPr sz="2400">
              <a:latin typeface="Calibri"/>
              <a:cs typeface="Calibri"/>
            </a:endParaRPr>
          </a:p>
          <a:p>
            <a:pPr marL="698500" lvl="1" indent="-228600">
              <a:lnSpc>
                <a:spcPct val="100000"/>
              </a:lnSpc>
              <a:spcBef>
                <a:spcPts val="215"/>
              </a:spcBef>
              <a:buFont typeface="Arial"/>
              <a:buChar char="•"/>
              <a:tabLst>
                <a:tab pos="698500" algn="l"/>
              </a:tabLst>
            </a:pPr>
            <a:r>
              <a:rPr sz="2400" dirty="0">
                <a:latin typeface="Calibri"/>
                <a:cs typeface="Calibri"/>
              </a:rPr>
              <a:t>How</a:t>
            </a:r>
            <a:r>
              <a:rPr sz="2400" spc="-40" dirty="0">
                <a:latin typeface="Calibri"/>
                <a:cs typeface="Calibri"/>
              </a:rPr>
              <a:t> </a:t>
            </a:r>
            <a:r>
              <a:rPr sz="2400" dirty="0">
                <a:latin typeface="Calibri"/>
                <a:cs typeface="Calibri"/>
              </a:rPr>
              <a:t>to</a:t>
            </a:r>
            <a:r>
              <a:rPr sz="2400" spc="-35" dirty="0">
                <a:latin typeface="Calibri"/>
                <a:cs typeface="Calibri"/>
              </a:rPr>
              <a:t> </a:t>
            </a:r>
            <a:r>
              <a:rPr sz="2400" dirty="0">
                <a:latin typeface="Calibri"/>
                <a:cs typeface="Calibri"/>
              </a:rPr>
              <a:t>exploit</a:t>
            </a:r>
            <a:r>
              <a:rPr sz="2400" spc="-40" dirty="0">
                <a:latin typeface="Calibri"/>
                <a:cs typeface="Calibri"/>
              </a:rPr>
              <a:t> </a:t>
            </a:r>
            <a:r>
              <a:rPr sz="2400" dirty="0">
                <a:latin typeface="Calibri"/>
                <a:cs typeface="Calibri"/>
              </a:rPr>
              <a:t>this</a:t>
            </a:r>
            <a:r>
              <a:rPr sz="2400" spc="-35" dirty="0">
                <a:latin typeface="Calibri"/>
                <a:cs typeface="Calibri"/>
              </a:rPr>
              <a:t> </a:t>
            </a:r>
            <a:r>
              <a:rPr sz="2400" spc="-20" dirty="0">
                <a:latin typeface="Calibri"/>
                <a:cs typeface="Calibri"/>
              </a:rPr>
              <a:t>code?</a:t>
            </a:r>
            <a:endParaRPr sz="2400">
              <a:latin typeface="Calibri"/>
              <a:cs typeface="Calibri"/>
            </a:endParaRPr>
          </a:p>
        </p:txBody>
      </p:sp>
      <p:sp>
        <p:nvSpPr>
          <p:cNvPr id="5" name="object 5"/>
          <p:cNvSpPr txBox="1"/>
          <p:nvPr/>
        </p:nvSpPr>
        <p:spPr>
          <a:xfrm>
            <a:off x="916939" y="4479713"/>
            <a:ext cx="3842385" cy="1282065"/>
          </a:xfrm>
          <a:prstGeom prst="rect">
            <a:avLst/>
          </a:prstGeom>
        </p:spPr>
        <p:txBody>
          <a:bodyPr vert="horz" wrap="square" lIns="0" tIns="50165" rIns="0" bIns="0" rtlCol="0">
            <a:spAutoFit/>
          </a:bodyPr>
          <a:lstStyle/>
          <a:p>
            <a:pPr marL="241300" indent="-228600">
              <a:lnSpc>
                <a:spcPct val="100000"/>
              </a:lnSpc>
              <a:spcBef>
                <a:spcPts val="395"/>
              </a:spcBef>
              <a:buFont typeface="Arial"/>
              <a:buChar char="•"/>
              <a:tabLst>
                <a:tab pos="241300" algn="l"/>
              </a:tabLst>
            </a:pPr>
            <a:r>
              <a:rPr sz="2800" dirty="0">
                <a:latin typeface="Calibri"/>
                <a:cs typeface="Calibri"/>
              </a:rPr>
              <a:t>Superperson</a:t>
            </a:r>
            <a:r>
              <a:rPr sz="2800" spc="-65" dirty="0">
                <a:latin typeface="Calibri"/>
                <a:cs typeface="Calibri"/>
              </a:rPr>
              <a:t> </a:t>
            </a:r>
            <a:r>
              <a:rPr sz="2800" spc="-10" dirty="0">
                <a:latin typeface="Calibri"/>
                <a:cs typeface="Calibri"/>
              </a:rPr>
              <a:t>Malorie</a:t>
            </a:r>
            <a:endParaRPr sz="2800">
              <a:latin typeface="Calibri"/>
              <a:cs typeface="Calibri"/>
            </a:endParaRPr>
          </a:p>
          <a:p>
            <a:pPr marL="698500" lvl="1" indent="-228600">
              <a:lnSpc>
                <a:spcPct val="100000"/>
              </a:lnSpc>
              <a:spcBef>
                <a:spcPts val="259"/>
              </a:spcBef>
              <a:buFont typeface="Arial"/>
              <a:buChar char="•"/>
              <a:tabLst>
                <a:tab pos="698500" algn="l"/>
              </a:tabLst>
            </a:pPr>
            <a:r>
              <a:rPr sz="2400" dirty="0">
                <a:latin typeface="Calibri"/>
                <a:cs typeface="Calibri"/>
              </a:rPr>
              <a:t>Fly</a:t>
            </a:r>
            <a:r>
              <a:rPr sz="2400" spc="-15" dirty="0">
                <a:latin typeface="Calibri"/>
                <a:cs typeface="Calibri"/>
              </a:rPr>
              <a:t> </a:t>
            </a:r>
            <a:r>
              <a:rPr sz="2400" dirty="0">
                <a:latin typeface="Calibri"/>
                <a:cs typeface="Calibri"/>
              </a:rPr>
              <a:t>North</a:t>
            </a:r>
            <a:r>
              <a:rPr sz="2400" spc="-10" dirty="0">
                <a:latin typeface="Calibri"/>
                <a:cs typeface="Calibri"/>
              </a:rPr>
              <a:t> </a:t>
            </a:r>
            <a:r>
              <a:rPr sz="2400" dirty="0">
                <a:latin typeface="Calibri"/>
                <a:cs typeface="Calibri"/>
              </a:rPr>
              <a:t>and</a:t>
            </a:r>
            <a:r>
              <a:rPr sz="2400" spc="-10" dirty="0">
                <a:latin typeface="Calibri"/>
                <a:cs typeface="Calibri"/>
              </a:rPr>
              <a:t> </a:t>
            </a:r>
            <a:r>
              <a:rPr sz="2400" dirty="0">
                <a:latin typeface="Calibri"/>
                <a:cs typeface="Calibri"/>
              </a:rPr>
              <a:t>turn</a:t>
            </a:r>
            <a:r>
              <a:rPr sz="2400" spc="-10" dirty="0">
                <a:latin typeface="Calibri"/>
                <a:cs typeface="Calibri"/>
              </a:rPr>
              <a:t> </a:t>
            </a:r>
            <a:r>
              <a:rPr sz="2400" spc="-20" dirty="0">
                <a:latin typeface="Calibri"/>
                <a:cs typeface="Calibri"/>
              </a:rPr>
              <a:t>West</a:t>
            </a:r>
            <a:endParaRPr sz="2400">
              <a:latin typeface="Calibri"/>
              <a:cs typeface="Calibri"/>
            </a:endParaRPr>
          </a:p>
          <a:p>
            <a:pPr marL="698500" lvl="1" indent="-228600">
              <a:lnSpc>
                <a:spcPct val="100000"/>
              </a:lnSpc>
              <a:spcBef>
                <a:spcPts val="215"/>
              </a:spcBef>
              <a:buFont typeface="Arial"/>
              <a:buChar char="•"/>
              <a:tabLst>
                <a:tab pos="698500" algn="l"/>
              </a:tabLst>
            </a:pPr>
            <a:r>
              <a:rPr sz="2400" dirty="0">
                <a:latin typeface="Calibri"/>
                <a:cs typeface="Calibri"/>
              </a:rPr>
              <a:t>How</a:t>
            </a:r>
            <a:r>
              <a:rPr sz="2400" spc="-40" dirty="0">
                <a:latin typeface="Calibri"/>
                <a:cs typeface="Calibri"/>
              </a:rPr>
              <a:t> </a:t>
            </a:r>
            <a:r>
              <a:rPr sz="2400" dirty="0">
                <a:latin typeface="Calibri"/>
                <a:cs typeface="Calibri"/>
              </a:rPr>
              <a:t>to</a:t>
            </a:r>
            <a:r>
              <a:rPr sz="2400" spc="-35" dirty="0">
                <a:latin typeface="Calibri"/>
                <a:cs typeface="Calibri"/>
              </a:rPr>
              <a:t> </a:t>
            </a:r>
            <a:r>
              <a:rPr sz="2400" dirty="0">
                <a:latin typeface="Calibri"/>
                <a:cs typeface="Calibri"/>
              </a:rPr>
              <a:t>exploit</a:t>
            </a:r>
            <a:r>
              <a:rPr sz="2400" spc="-40" dirty="0">
                <a:latin typeface="Calibri"/>
                <a:cs typeface="Calibri"/>
              </a:rPr>
              <a:t> </a:t>
            </a:r>
            <a:r>
              <a:rPr sz="2400" dirty="0">
                <a:latin typeface="Calibri"/>
                <a:cs typeface="Calibri"/>
              </a:rPr>
              <a:t>this</a:t>
            </a:r>
            <a:r>
              <a:rPr sz="2400" spc="-35" dirty="0">
                <a:latin typeface="Calibri"/>
                <a:cs typeface="Calibri"/>
              </a:rPr>
              <a:t> </a:t>
            </a:r>
            <a:r>
              <a:rPr sz="2400" spc="-20" dirty="0">
                <a:latin typeface="Calibri"/>
                <a:cs typeface="Calibri"/>
              </a:rPr>
              <a:t>code?</a:t>
            </a:r>
            <a:endParaRPr sz="2400">
              <a:latin typeface="Calibri"/>
              <a:cs typeface="Calibri"/>
            </a:endParaRPr>
          </a:p>
        </p:txBody>
      </p:sp>
      <p:grpSp>
        <p:nvGrpSpPr>
          <p:cNvPr id="6" name="object 6"/>
          <p:cNvGrpSpPr/>
          <p:nvPr/>
        </p:nvGrpSpPr>
        <p:grpSpPr>
          <a:xfrm>
            <a:off x="5054358" y="2933217"/>
            <a:ext cx="6327140" cy="2827655"/>
            <a:chOff x="5054358" y="2933217"/>
            <a:chExt cx="6327140" cy="2827655"/>
          </a:xfrm>
        </p:grpSpPr>
        <p:pic>
          <p:nvPicPr>
            <p:cNvPr id="7" name="object 7"/>
            <p:cNvPicPr/>
            <p:nvPr/>
          </p:nvPicPr>
          <p:blipFill>
            <a:blip r:embed="rId2" cstate="print"/>
            <a:stretch>
              <a:fillRect/>
            </a:stretch>
          </p:blipFill>
          <p:spPr>
            <a:xfrm>
              <a:off x="5054358" y="2933217"/>
              <a:ext cx="6327071" cy="2827358"/>
            </a:xfrm>
            <a:prstGeom prst="rect">
              <a:avLst/>
            </a:prstGeom>
          </p:spPr>
        </p:pic>
        <p:sp>
          <p:nvSpPr>
            <p:cNvPr id="8" name="object 8"/>
            <p:cNvSpPr/>
            <p:nvPr/>
          </p:nvSpPr>
          <p:spPr>
            <a:xfrm>
              <a:off x="8121160" y="3521561"/>
              <a:ext cx="76200" cy="1393825"/>
            </a:xfrm>
            <a:custGeom>
              <a:avLst/>
              <a:gdLst/>
              <a:ahLst/>
              <a:cxnLst/>
              <a:rect l="l" t="t" r="r" b="b"/>
              <a:pathLst>
                <a:path w="76200" h="1393825">
                  <a:moveTo>
                    <a:pt x="50800" y="63500"/>
                  </a:moveTo>
                  <a:lnTo>
                    <a:pt x="25400" y="63500"/>
                  </a:lnTo>
                  <a:lnTo>
                    <a:pt x="25398" y="1393370"/>
                  </a:lnTo>
                  <a:lnTo>
                    <a:pt x="50798" y="1393370"/>
                  </a:lnTo>
                  <a:lnTo>
                    <a:pt x="50800" y="63500"/>
                  </a:lnTo>
                  <a:close/>
                </a:path>
                <a:path w="76200" h="1393825">
                  <a:moveTo>
                    <a:pt x="38100" y="0"/>
                  </a:moveTo>
                  <a:lnTo>
                    <a:pt x="0" y="76200"/>
                  </a:lnTo>
                  <a:lnTo>
                    <a:pt x="25399" y="76200"/>
                  </a:lnTo>
                  <a:lnTo>
                    <a:pt x="25400" y="63500"/>
                  </a:lnTo>
                  <a:lnTo>
                    <a:pt x="69850" y="63500"/>
                  </a:lnTo>
                  <a:lnTo>
                    <a:pt x="38100" y="0"/>
                  </a:lnTo>
                  <a:close/>
                </a:path>
                <a:path w="76200" h="1393825">
                  <a:moveTo>
                    <a:pt x="69850" y="63500"/>
                  </a:moveTo>
                  <a:lnTo>
                    <a:pt x="50800" y="63500"/>
                  </a:lnTo>
                  <a:lnTo>
                    <a:pt x="50799" y="76200"/>
                  </a:lnTo>
                  <a:lnTo>
                    <a:pt x="76200" y="76200"/>
                  </a:lnTo>
                  <a:lnTo>
                    <a:pt x="69850" y="63500"/>
                  </a:lnTo>
                  <a:close/>
                </a:path>
              </a:pathLst>
            </a:custGeom>
            <a:solidFill>
              <a:srgbClr val="ED7D31"/>
            </a:solidFill>
          </p:spPr>
          <p:txBody>
            <a:bodyPr wrap="square" lIns="0" tIns="0" rIns="0" bIns="0" rtlCol="0"/>
            <a:lstStyle/>
            <a:p>
              <a:endParaRPr/>
            </a:p>
          </p:txBody>
        </p:sp>
        <p:sp>
          <p:nvSpPr>
            <p:cNvPr id="9" name="object 9"/>
            <p:cNvSpPr/>
            <p:nvPr/>
          </p:nvSpPr>
          <p:spPr>
            <a:xfrm>
              <a:off x="6995477" y="3235566"/>
              <a:ext cx="2495550" cy="204470"/>
            </a:xfrm>
            <a:custGeom>
              <a:avLst/>
              <a:gdLst/>
              <a:ahLst/>
              <a:cxnLst/>
              <a:rect l="l" t="t" r="r" b="b"/>
              <a:pathLst>
                <a:path w="2495550" h="204470">
                  <a:moveTo>
                    <a:pt x="1163777" y="153555"/>
                  </a:moveTo>
                  <a:lnTo>
                    <a:pt x="76200" y="153555"/>
                  </a:lnTo>
                  <a:lnTo>
                    <a:pt x="76200" y="128155"/>
                  </a:lnTo>
                  <a:lnTo>
                    <a:pt x="0" y="166255"/>
                  </a:lnTo>
                  <a:lnTo>
                    <a:pt x="76200" y="204355"/>
                  </a:lnTo>
                  <a:lnTo>
                    <a:pt x="76200" y="178955"/>
                  </a:lnTo>
                  <a:lnTo>
                    <a:pt x="1163777" y="178955"/>
                  </a:lnTo>
                  <a:lnTo>
                    <a:pt x="1163777" y="153555"/>
                  </a:lnTo>
                  <a:close/>
                </a:path>
                <a:path w="2495550" h="204470">
                  <a:moveTo>
                    <a:pt x="1163777" y="25400"/>
                  </a:moveTo>
                  <a:lnTo>
                    <a:pt x="76200" y="25400"/>
                  </a:lnTo>
                  <a:lnTo>
                    <a:pt x="76200" y="0"/>
                  </a:lnTo>
                  <a:lnTo>
                    <a:pt x="0" y="38100"/>
                  </a:lnTo>
                  <a:lnTo>
                    <a:pt x="76200" y="76200"/>
                  </a:lnTo>
                  <a:lnTo>
                    <a:pt x="76200" y="50800"/>
                  </a:lnTo>
                  <a:lnTo>
                    <a:pt x="1163777" y="50800"/>
                  </a:lnTo>
                  <a:lnTo>
                    <a:pt x="1163777" y="25400"/>
                  </a:lnTo>
                  <a:close/>
                </a:path>
                <a:path w="2495550" h="204470">
                  <a:moveTo>
                    <a:pt x="2495537" y="166255"/>
                  </a:moveTo>
                  <a:lnTo>
                    <a:pt x="2419337" y="128155"/>
                  </a:lnTo>
                  <a:lnTo>
                    <a:pt x="2419337" y="153555"/>
                  </a:lnTo>
                  <a:lnTo>
                    <a:pt x="1279804" y="153555"/>
                  </a:lnTo>
                  <a:lnTo>
                    <a:pt x="1279804" y="178955"/>
                  </a:lnTo>
                  <a:lnTo>
                    <a:pt x="2419337" y="178955"/>
                  </a:lnTo>
                  <a:lnTo>
                    <a:pt x="2419337" y="204355"/>
                  </a:lnTo>
                  <a:lnTo>
                    <a:pt x="2470137" y="178955"/>
                  </a:lnTo>
                  <a:lnTo>
                    <a:pt x="2495537" y="166255"/>
                  </a:lnTo>
                  <a:close/>
                </a:path>
                <a:path w="2495550" h="204470">
                  <a:moveTo>
                    <a:pt x="2495537" y="51955"/>
                  </a:moveTo>
                  <a:lnTo>
                    <a:pt x="2419337" y="13855"/>
                  </a:lnTo>
                  <a:lnTo>
                    <a:pt x="2419337" y="39255"/>
                  </a:lnTo>
                  <a:lnTo>
                    <a:pt x="1279804" y="39255"/>
                  </a:lnTo>
                  <a:lnTo>
                    <a:pt x="1279804" y="64655"/>
                  </a:lnTo>
                  <a:lnTo>
                    <a:pt x="2419337" y="64655"/>
                  </a:lnTo>
                  <a:lnTo>
                    <a:pt x="2419337" y="90055"/>
                  </a:lnTo>
                  <a:lnTo>
                    <a:pt x="2470137" y="64655"/>
                  </a:lnTo>
                  <a:lnTo>
                    <a:pt x="2495537" y="51955"/>
                  </a:lnTo>
                  <a:close/>
                </a:path>
              </a:pathLst>
            </a:custGeom>
            <a:solidFill>
              <a:srgbClr val="4472C4"/>
            </a:solidFill>
          </p:spPr>
          <p:txBody>
            <a:bodyPr wrap="square" lIns="0" tIns="0" rIns="0" bIns="0" rtlCol="0"/>
            <a:lstStyle/>
            <a:p>
              <a:endParaRPr/>
            </a:p>
          </p:txBody>
        </p:sp>
        <p:sp>
          <p:nvSpPr>
            <p:cNvPr id="10" name="object 10"/>
            <p:cNvSpPr/>
            <p:nvPr/>
          </p:nvSpPr>
          <p:spPr>
            <a:xfrm>
              <a:off x="8211215" y="3521560"/>
              <a:ext cx="76200" cy="1393825"/>
            </a:xfrm>
            <a:custGeom>
              <a:avLst/>
              <a:gdLst/>
              <a:ahLst/>
              <a:cxnLst/>
              <a:rect l="l" t="t" r="r" b="b"/>
              <a:pathLst>
                <a:path w="76200" h="1393825">
                  <a:moveTo>
                    <a:pt x="50800" y="63500"/>
                  </a:moveTo>
                  <a:lnTo>
                    <a:pt x="25400" y="63500"/>
                  </a:lnTo>
                  <a:lnTo>
                    <a:pt x="25400" y="1393370"/>
                  </a:lnTo>
                  <a:lnTo>
                    <a:pt x="50800" y="1393370"/>
                  </a:lnTo>
                  <a:lnTo>
                    <a:pt x="50800" y="63500"/>
                  </a:lnTo>
                  <a:close/>
                </a:path>
                <a:path w="76200" h="1393825">
                  <a:moveTo>
                    <a:pt x="38100" y="0"/>
                  </a:moveTo>
                  <a:lnTo>
                    <a:pt x="0" y="76200"/>
                  </a:lnTo>
                  <a:lnTo>
                    <a:pt x="25400" y="76200"/>
                  </a:lnTo>
                  <a:lnTo>
                    <a:pt x="25400" y="63500"/>
                  </a:lnTo>
                  <a:lnTo>
                    <a:pt x="69850" y="63500"/>
                  </a:lnTo>
                  <a:lnTo>
                    <a:pt x="38100" y="0"/>
                  </a:lnTo>
                  <a:close/>
                </a:path>
                <a:path w="76200" h="1393825">
                  <a:moveTo>
                    <a:pt x="69850" y="63500"/>
                  </a:moveTo>
                  <a:lnTo>
                    <a:pt x="50800" y="63500"/>
                  </a:lnTo>
                  <a:lnTo>
                    <a:pt x="50800" y="76200"/>
                  </a:lnTo>
                  <a:lnTo>
                    <a:pt x="76200" y="76200"/>
                  </a:lnTo>
                  <a:lnTo>
                    <a:pt x="69850" y="63500"/>
                  </a:lnTo>
                  <a:close/>
                </a:path>
              </a:pathLst>
            </a:custGeom>
            <a:solidFill>
              <a:srgbClr val="ED7D31"/>
            </a:solidFill>
          </p:spPr>
          <p:txBody>
            <a:bodyPr wrap="square" lIns="0" tIns="0" rIns="0" bIns="0" rtlCol="0"/>
            <a:lstStyle/>
            <a:p>
              <a:endParaRPr/>
            </a:p>
          </p:txBody>
        </p:sp>
      </p:grpSp>
      <p:sp>
        <p:nvSpPr>
          <p:cNvPr id="11" name="object 11"/>
          <p:cNvSpPr txBox="1"/>
          <p:nvPr/>
        </p:nvSpPr>
        <p:spPr>
          <a:xfrm>
            <a:off x="7427508" y="2901188"/>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1</a:t>
            </a:r>
            <a:endParaRPr sz="1800">
              <a:latin typeface="Calibri"/>
              <a:cs typeface="Calibri"/>
            </a:endParaRPr>
          </a:p>
        </p:txBody>
      </p:sp>
      <p:sp>
        <p:nvSpPr>
          <p:cNvPr id="12" name="object 12"/>
          <p:cNvSpPr txBox="1"/>
          <p:nvPr/>
        </p:nvSpPr>
        <p:spPr>
          <a:xfrm>
            <a:off x="8733297" y="2901188"/>
            <a:ext cx="1416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2</a:t>
            </a:r>
            <a:endParaRPr sz="1800">
              <a:latin typeface="Calibri"/>
              <a:cs typeface="Calibri"/>
            </a:endParaRPr>
          </a:p>
        </p:txBody>
      </p:sp>
      <p:sp>
        <p:nvSpPr>
          <p:cNvPr id="13" name="object 13"/>
          <p:cNvSpPr txBox="1"/>
          <p:nvPr/>
        </p:nvSpPr>
        <p:spPr>
          <a:xfrm>
            <a:off x="8733297" y="4504435"/>
            <a:ext cx="3093720" cy="568325"/>
          </a:xfrm>
          <a:prstGeom prst="rect">
            <a:avLst/>
          </a:prstGeom>
        </p:spPr>
        <p:txBody>
          <a:bodyPr vert="horz" wrap="square" lIns="0" tIns="26670" rIns="0" bIns="0" rtlCol="0">
            <a:spAutoFit/>
          </a:bodyPr>
          <a:lstStyle/>
          <a:p>
            <a:pPr marL="12700" marR="5080">
              <a:lnSpc>
                <a:spcPts val="2110"/>
              </a:lnSpc>
              <a:spcBef>
                <a:spcPts val="210"/>
              </a:spcBef>
            </a:pPr>
            <a:r>
              <a:rPr sz="1800" b="1" dirty="0">
                <a:latin typeface="Calibri"/>
                <a:cs typeface="Calibri"/>
              </a:rPr>
              <a:t>Superperson</a:t>
            </a:r>
            <a:r>
              <a:rPr sz="1800" b="1" spc="-40" dirty="0">
                <a:latin typeface="Calibri"/>
                <a:cs typeface="Calibri"/>
              </a:rPr>
              <a:t> </a:t>
            </a:r>
            <a:r>
              <a:rPr sz="1800" b="1" dirty="0">
                <a:latin typeface="Calibri"/>
                <a:cs typeface="Calibri"/>
              </a:rPr>
              <a:t>is</a:t>
            </a:r>
            <a:r>
              <a:rPr sz="1800" b="1" spc="-35" dirty="0">
                <a:latin typeface="Calibri"/>
                <a:cs typeface="Calibri"/>
              </a:rPr>
              <a:t> </a:t>
            </a:r>
            <a:r>
              <a:rPr sz="1800" b="1" dirty="0">
                <a:latin typeface="Calibri"/>
                <a:cs typeface="Calibri"/>
              </a:rPr>
              <a:t>supposed</a:t>
            </a:r>
            <a:r>
              <a:rPr sz="1800" b="1" spc="-40" dirty="0">
                <a:latin typeface="Calibri"/>
                <a:cs typeface="Calibri"/>
              </a:rPr>
              <a:t> </a:t>
            </a:r>
            <a:r>
              <a:rPr sz="1800" b="1" dirty="0">
                <a:latin typeface="Calibri"/>
                <a:cs typeface="Calibri"/>
              </a:rPr>
              <a:t>to</a:t>
            </a:r>
            <a:r>
              <a:rPr sz="1800" b="1" spc="-35" dirty="0">
                <a:latin typeface="Calibri"/>
                <a:cs typeface="Calibri"/>
              </a:rPr>
              <a:t> </a:t>
            </a:r>
            <a:r>
              <a:rPr sz="1800" b="1" spc="-20" dirty="0">
                <a:latin typeface="Calibri"/>
                <a:cs typeface="Calibri"/>
              </a:rPr>
              <a:t>take </a:t>
            </a:r>
            <a:r>
              <a:rPr sz="1800" b="1" dirty="0">
                <a:latin typeface="Calibri"/>
                <a:cs typeface="Calibri"/>
              </a:rPr>
              <a:t>path</a:t>
            </a:r>
            <a:r>
              <a:rPr sz="1800" b="1" spc="-40" dirty="0">
                <a:latin typeface="Calibri"/>
                <a:cs typeface="Calibri"/>
              </a:rPr>
              <a:t> </a:t>
            </a:r>
            <a:r>
              <a:rPr sz="1800" b="1" dirty="0">
                <a:latin typeface="Calibri"/>
                <a:cs typeface="Calibri"/>
              </a:rPr>
              <a:t>1,</a:t>
            </a:r>
            <a:r>
              <a:rPr sz="1800" b="1" spc="-30" dirty="0">
                <a:latin typeface="Calibri"/>
                <a:cs typeface="Calibri"/>
              </a:rPr>
              <a:t> </a:t>
            </a:r>
            <a:r>
              <a:rPr sz="1800" b="1" dirty="0">
                <a:latin typeface="Calibri"/>
                <a:cs typeface="Calibri"/>
              </a:rPr>
              <a:t>but</a:t>
            </a:r>
            <a:r>
              <a:rPr sz="1800" b="1" spc="-25" dirty="0">
                <a:latin typeface="Calibri"/>
                <a:cs typeface="Calibri"/>
              </a:rPr>
              <a:t> </a:t>
            </a:r>
            <a:r>
              <a:rPr sz="1800" b="1" dirty="0">
                <a:latin typeface="Calibri"/>
                <a:cs typeface="Calibri"/>
              </a:rPr>
              <a:t>they</a:t>
            </a:r>
            <a:r>
              <a:rPr sz="1800" b="1" spc="-30" dirty="0">
                <a:latin typeface="Calibri"/>
                <a:cs typeface="Calibri"/>
              </a:rPr>
              <a:t> </a:t>
            </a:r>
            <a:r>
              <a:rPr sz="1800" b="1" dirty="0">
                <a:latin typeface="Calibri"/>
                <a:cs typeface="Calibri"/>
              </a:rPr>
              <a:t>take</a:t>
            </a:r>
            <a:r>
              <a:rPr sz="1800" b="1" spc="-35" dirty="0">
                <a:latin typeface="Calibri"/>
                <a:cs typeface="Calibri"/>
              </a:rPr>
              <a:t> </a:t>
            </a:r>
            <a:r>
              <a:rPr sz="1800" b="1" dirty="0">
                <a:latin typeface="Calibri"/>
                <a:cs typeface="Calibri"/>
              </a:rPr>
              <a:t>path</a:t>
            </a:r>
            <a:r>
              <a:rPr sz="1800" b="1" spc="-25" dirty="0">
                <a:latin typeface="Calibri"/>
                <a:cs typeface="Calibri"/>
              </a:rPr>
              <a:t> </a:t>
            </a:r>
            <a:r>
              <a:rPr sz="1800" b="1" spc="-50" dirty="0">
                <a:latin typeface="Calibri"/>
                <a:cs typeface="Calibri"/>
              </a:rPr>
              <a:t>2</a:t>
            </a:r>
            <a:endParaRPr sz="1800">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0" rIns="0" bIns="0" rtlCol="0">
            <a:spAutoFit/>
          </a:bodyPr>
          <a:lstStyle/>
          <a:p>
            <a:pPr marL="601345">
              <a:lnSpc>
                <a:spcPct val="100000"/>
              </a:lnSpc>
              <a:spcBef>
                <a:spcPts val="100"/>
              </a:spcBef>
            </a:pPr>
            <a:r>
              <a:rPr dirty="0"/>
              <a:t>Attack</a:t>
            </a:r>
            <a:r>
              <a:rPr spc="-70" dirty="0"/>
              <a:t> </a:t>
            </a:r>
            <a:r>
              <a:rPr dirty="0"/>
              <a:t>Surfaces</a:t>
            </a:r>
            <a:r>
              <a:rPr spc="-70" dirty="0"/>
              <a:t> </a:t>
            </a:r>
            <a:r>
              <a:rPr dirty="0"/>
              <a:t>of</a:t>
            </a:r>
            <a:r>
              <a:rPr spc="-70" dirty="0"/>
              <a:t> </a:t>
            </a:r>
            <a:r>
              <a:rPr spc="-55" dirty="0"/>
              <a:t>Set-</a:t>
            </a:r>
            <a:r>
              <a:rPr dirty="0"/>
              <a:t>UID</a:t>
            </a:r>
            <a:r>
              <a:rPr spc="-65" dirty="0"/>
              <a:t> </a:t>
            </a:r>
            <a:r>
              <a:rPr spc="-25" dirty="0"/>
              <a:t>Programs</a:t>
            </a:r>
          </a:p>
        </p:txBody>
      </p:sp>
      <p:pic>
        <p:nvPicPr>
          <p:cNvPr id="3" name="object 3"/>
          <p:cNvPicPr/>
          <p:nvPr/>
        </p:nvPicPr>
        <p:blipFill>
          <a:blip r:embed="rId2" cstate="print"/>
          <a:stretch>
            <a:fillRect/>
          </a:stretch>
        </p:blipFill>
        <p:spPr>
          <a:xfrm>
            <a:off x="976806" y="1740856"/>
            <a:ext cx="9994737" cy="3933113"/>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0" rIns="0" bIns="0" rtlCol="0">
            <a:spAutoFit/>
          </a:bodyPr>
          <a:lstStyle/>
          <a:p>
            <a:pPr marL="601345">
              <a:lnSpc>
                <a:spcPct val="100000"/>
              </a:lnSpc>
              <a:spcBef>
                <a:spcPts val="100"/>
              </a:spcBef>
            </a:pPr>
            <a:r>
              <a:rPr spc="-10" dirty="0"/>
              <a:t>Attacks</a:t>
            </a:r>
            <a:r>
              <a:rPr spc="-80" dirty="0"/>
              <a:t> </a:t>
            </a:r>
            <a:r>
              <a:rPr dirty="0"/>
              <a:t>via</a:t>
            </a:r>
            <a:r>
              <a:rPr spc="-60" dirty="0"/>
              <a:t> </a:t>
            </a:r>
            <a:r>
              <a:rPr dirty="0"/>
              <a:t>User</a:t>
            </a:r>
            <a:r>
              <a:rPr spc="-70" dirty="0"/>
              <a:t> </a:t>
            </a:r>
            <a:r>
              <a:rPr spc="-10" dirty="0"/>
              <a:t>Inputs</a:t>
            </a:r>
          </a:p>
        </p:txBody>
      </p:sp>
      <p:sp>
        <p:nvSpPr>
          <p:cNvPr id="3" name="object 3"/>
          <p:cNvSpPr txBox="1"/>
          <p:nvPr/>
        </p:nvSpPr>
        <p:spPr>
          <a:xfrm>
            <a:off x="916939" y="1405635"/>
            <a:ext cx="8089900" cy="2818765"/>
          </a:xfrm>
          <a:prstGeom prst="rect">
            <a:avLst/>
          </a:prstGeom>
        </p:spPr>
        <p:txBody>
          <a:bodyPr vert="horz" wrap="square" lIns="0" tIns="12700" rIns="0" bIns="0" rtlCol="0">
            <a:spAutoFit/>
          </a:bodyPr>
          <a:lstStyle/>
          <a:p>
            <a:pPr marL="12700">
              <a:lnSpc>
                <a:spcPct val="100000"/>
              </a:lnSpc>
              <a:spcBef>
                <a:spcPts val="100"/>
              </a:spcBef>
            </a:pPr>
            <a:r>
              <a:rPr sz="2800" dirty="0">
                <a:latin typeface="Calibri"/>
                <a:cs typeface="Calibri"/>
              </a:rPr>
              <a:t>User</a:t>
            </a:r>
            <a:r>
              <a:rPr sz="2800" spc="-15" dirty="0">
                <a:latin typeface="Calibri"/>
                <a:cs typeface="Calibri"/>
              </a:rPr>
              <a:t> </a:t>
            </a:r>
            <a:r>
              <a:rPr sz="2800" dirty="0">
                <a:latin typeface="Calibri"/>
                <a:cs typeface="Calibri"/>
              </a:rPr>
              <a:t>Inputs:</a:t>
            </a:r>
            <a:r>
              <a:rPr sz="2800" spc="-10" dirty="0">
                <a:latin typeface="Calibri"/>
                <a:cs typeface="Calibri"/>
              </a:rPr>
              <a:t> </a:t>
            </a:r>
            <a:r>
              <a:rPr sz="2800" dirty="0">
                <a:latin typeface="Calibri"/>
                <a:cs typeface="Calibri"/>
              </a:rPr>
              <a:t>Explicit</a:t>
            </a:r>
            <a:r>
              <a:rPr sz="2800" spc="-10" dirty="0">
                <a:latin typeface="Calibri"/>
                <a:cs typeface="Calibri"/>
              </a:rPr>
              <a:t> Inputs</a:t>
            </a:r>
            <a:endParaRPr sz="2800">
              <a:latin typeface="Calibri"/>
              <a:cs typeface="Calibri"/>
            </a:endParaRPr>
          </a:p>
          <a:p>
            <a:pPr>
              <a:lnSpc>
                <a:spcPct val="100000"/>
              </a:lnSpc>
              <a:spcBef>
                <a:spcPts val="25"/>
              </a:spcBef>
            </a:pPr>
            <a:endParaRPr sz="3450">
              <a:latin typeface="Calibri"/>
              <a:cs typeface="Calibri"/>
            </a:endParaRPr>
          </a:p>
          <a:p>
            <a:pPr marL="698500" indent="-228600">
              <a:lnSpc>
                <a:spcPct val="100000"/>
              </a:lnSpc>
              <a:buFont typeface="Arial"/>
              <a:buChar char="•"/>
              <a:tabLst>
                <a:tab pos="698500" algn="l"/>
              </a:tabLst>
            </a:pPr>
            <a:r>
              <a:rPr sz="2400" dirty="0">
                <a:latin typeface="Calibri"/>
                <a:cs typeface="Calibri"/>
              </a:rPr>
              <a:t>Buffer</a:t>
            </a:r>
            <a:r>
              <a:rPr sz="2400" spc="-65" dirty="0">
                <a:latin typeface="Calibri"/>
                <a:cs typeface="Calibri"/>
              </a:rPr>
              <a:t> </a:t>
            </a:r>
            <a:r>
              <a:rPr sz="2400" dirty="0">
                <a:latin typeface="Calibri"/>
                <a:cs typeface="Calibri"/>
              </a:rPr>
              <a:t>Overflow</a:t>
            </a:r>
            <a:r>
              <a:rPr sz="2400" spc="-60" dirty="0">
                <a:latin typeface="Calibri"/>
                <a:cs typeface="Calibri"/>
              </a:rPr>
              <a:t> </a:t>
            </a:r>
            <a:r>
              <a:rPr sz="2400" dirty="0">
                <a:latin typeface="Calibri"/>
                <a:cs typeface="Calibri"/>
              </a:rPr>
              <a:t>–</a:t>
            </a:r>
            <a:r>
              <a:rPr sz="2400" spc="-55" dirty="0">
                <a:latin typeface="Calibri"/>
                <a:cs typeface="Calibri"/>
              </a:rPr>
              <a:t> </a:t>
            </a:r>
            <a:r>
              <a:rPr sz="2400" dirty="0">
                <a:latin typeface="Calibri"/>
                <a:cs typeface="Calibri"/>
              </a:rPr>
              <a:t>More</a:t>
            </a:r>
            <a:r>
              <a:rPr sz="2400" spc="-45" dirty="0">
                <a:latin typeface="Calibri"/>
                <a:cs typeface="Calibri"/>
              </a:rPr>
              <a:t> </a:t>
            </a:r>
            <a:r>
              <a:rPr sz="2400" dirty="0">
                <a:latin typeface="Calibri"/>
                <a:cs typeface="Calibri"/>
              </a:rPr>
              <a:t>information</a:t>
            </a:r>
            <a:r>
              <a:rPr sz="2400" spc="-55" dirty="0">
                <a:latin typeface="Calibri"/>
                <a:cs typeface="Calibri"/>
              </a:rPr>
              <a:t> </a:t>
            </a:r>
            <a:r>
              <a:rPr sz="2400" dirty="0">
                <a:latin typeface="Calibri"/>
                <a:cs typeface="Calibri"/>
              </a:rPr>
              <a:t>in</a:t>
            </a:r>
            <a:r>
              <a:rPr sz="2400" spc="-50" dirty="0">
                <a:latin typeface="Calibri"/>
                <a:cs typeface="Calibri"/>
              </a:rPr>
              <a:t> </a:t>
            </a:r>
            <a:r>
              <a:rPr sz="2400" dirty="0">
                <a:latin typeface="Calibri"/>
                <a:cs typeface="Calibri"/>
              </a:rPr>
              <a:t>Chapter</a:t>
            </a:r>
            <a:r>
              <a:rPr sz="2400" spc="-50" dirty="0">
                <a:latin typeface="Calibri"/>
                <a:cs typeface="Calibri"/>
              </a:rPr>
              <a:t> 4</a:t>
            </a:r>
            <a:endParaRPr sz="2400">
              <a:latin typeface="Calibri"/>
              <a:cs typeface="Calibri"/>
            </a:endParaRPr>
          </a:p>
          <a:p>
            <a:pPr marL="1155065" lvl="1" indent="-228600">
              <a:lnSpc>
                <a:spcPct val="100000"/>
              </a:lnSpc>
              <a:spcBef>
                <a:spcPts val="305"/>
              </a:spcBef>
              <a:buFont typeface="Arial"/>
              <a:buChar char="•"/>
              <a:tabLst>
                <a:tab pos="1155065" algn="l"/>
                <a:tab pos="1155700" algn="l"/>
              </a:tabLst>
            </a:pPr>
            <a:r>
              <a:rPr sz="2000" dirty="0">
                <a:latin typeface="Calibri"/>
                <a:cs typeface="Calibri"/>
              </a:rPr>
              <a:t>Overflowing</a:t>
            </a:r>
            <a:r>
              <a:rPr sz="2000" spc="-40" dirty="0">
                <a:latin typeface="Calibri"/>
                <a:cs typeface="Calibri"/>
              </a:rPr>
              <a:t> </a:t>
            </a:r>
            <a:r>
              <a:rPr sz="2000" dirty="0">
                <a:latin typeface="Calibri"/>
                <a:cs typeface="Calibri"/>
              </a:rPr>
              <a:t>a</a:t>
            </a:r>
            <a:r>
              <a:rPr sz="2000" spc="-25" dirty="0">
                <a:latin typeface="Calibri"/>
                <a:cs typeface="Calibri"/>
              </a:rPr>
              <a:t> </a:t>
            </a:r>
            <a:r>
              <a:rPr sz="2000" dirty="0">
                <a:latin typeface="Calibri"/>
                <a:cs typeface="Calibri"/>
              </a:rPr>
              <a:t>buffer</a:t>
            </a:r>
            <a:r>
              <a:rPr sz="2000" spc="-30" dirty="0">
                <a:latin typeface="Calibri"/>
                <a:cs typeface="Calibri"/>
              </a:rPr>
              <a:t> </a:t>
            </a:r>
            <a:r>
              <a:rPr sz="2000" dirty="0">
                <a:latin typeface="Calibri"/>
                <a:cs typeface="Calibri"/>
              </a:rPr>
              <a:t>to</a:t>
            </a:r>
            <a:r>
              <a:rPr sz="2000" spc="-35" dirty="0">
                <a:latin typeface="Calibri"/>
                <a:cs typeface="Calibri"/>
              </a:rPr>
              <a:t> </a:t>
            </a:r>
            <a:r>
              <a:rPr sz="2000" dirty="0">
                <a:latin typeface="Calibri"/>
                <a:cs typeface="Calibri"/>
              </a:rPr>
              <a:t>run</a:t>
            </a:r>
            <a:r>
              <a:rPr sz="2000" spc="-30" dirty="0">
                <a:latin typeface="Calibri"/>
                <a:cs typeface="Calibri"/>
              </a:rPr>
              <a:t> </a:t>
            </a:r>
            <a:r>
              <a:rPr sz="2000" dirty="0">
                <a:latin typeface="Calibri"/>
                <a:cs typeface="Calibri"/>
              </a:rPr>
              <a:t>malicious</a:t>
            </a:r>
            <a:r>
              <a:rPr sz="2000" spc="-25" dirty="0">
                <a:latin typeface="Calibri"/>
                <a:cs typeface="Calibri"/>
              </a:rPr>
              <a:t> </a:t>
            </a:r>
            <a:r>
              <a:rPr sz="2000" spc="-20" dirty="0">
                <a:latin typeface="Calibri"/>
                <a:cs typeface="Calibri"/>
              </a:rPr>
              <a:t>code</a:t>
            </a:r>
            <a:endParaRPr sz="2000">
              <a:latin typeface="Calibri"/>
              <a:cs typeface="Calibri"/>
            </a:endParaRPr>
          </a:p>
          <a:p>
            <a:pPr lvl="1">
              <a:lnSpc>
                <a:spcPct val="100000"/>
              </a:lnSpc>
              <a:spcBef>
                <a:spcPts val="25"/>
              </a:spcBef>
              <a:buFont typeface="Arial"/>
              <a:buChar char="•"/>
            </a:pPr>
            <a:endParaRPr sz="2700">
              <a:latin typeface="Calibri"/>
              <a:cs typeface="Calibri"/>
            </a:endParaRPr>
          </a:p>
          <a:p>
            <a:pPr marL="698500" indent="-228600">
              <a:lnSpc>
                <a:spcPct val="100000"/>
              </a:lnSpc>
              <a:buFont typeface="Arial"/>
              <a:buChar char="•"/>
              <a:tabLst>
                <a:tab pos="698500" algn="l"/>
              </a:tabLst>
            </a:pPr>
            <a:r>
              <a:rPr sz="2400" dirty="0">
                <a:latin typeface="Calibri"/>
                <a:cs typeface="Calibri"/>
              </a:rPr>
              <a:t>Format</a:t>
            </a:r>
            <a:r>
              <a:rPr sz="2400" spc="-75" dirty="0">
                <a:latin typeface="Calibri"/>
                <a:cs typeface="Calibri"/>
              </a:rPr>
              <a:t> </a:t>
            </a:r>
            <a:r>
              <a:rPr sz="2400" dirty="0">
                <a:latin typeface="Calibri"/>
                <a:cs typeface="Calibri"/>
              </a:rPr>
              <a:t>String</a:t>
            </a:r>
            <a:r>
              <a:rPr sz="2400" spc="-65" dirty="0">
                <a:latin typeface="Calibri"/>
                <a:cs typeface="Calibri"/>
              </a:rPr>
              <a:t> </a:t>
            </a:r>
            <a:r>
              <a:rPr sz="2400" dirty="0">
                <a:latin typeface="Calibri"/>
                <a:cs typeface="Calibri"/>
              </a:rPr>
              <a:t>Vulnerability</a:t>
            </a:r>
            <a:r>
              <a:rPr sz="2400" spc="-60" dirty="0">
                <a:latin typeface="Calibri"/>
                <a:cs typeface="Calibri"/>
              </a:rPr>
              <a:t> </a:t>
            </a:r>
            <a:r>
              <a:rPr sz="2400" dirty="0">
                <a:latin typeface="Calibri"/>
                <a:cs typeface="Calibri"/>
              </a:rPr>
              <a:t>–</a:t>
            </a:r>
            <a:r>
              <a:rPr sz="2400" spc="-55" dirty="0">
                <a:latin typeface="Calibri"/>
                <a:cs typeface="Calibri"/>
              </a:rPr>
              <a:t> </a:t>
            </a:r>
            <a:r>
              <a:rPr sz="2400" dirty="0">
                <a:latin typeface="Calibri"/>
                <a:cs typeface="Calibri"/>
              </a:rPr>
              <a:t>More</a:t>
            </a:r>
            <a:r>
              <a:rPr sz="2400" spc="-55" dirty="0">
                <a:latin typeface="Calibri"/>
                <a:cs typeface="Calibri"/>
              </a:rPr>
              <a:t> </a:t>
            </a:r>
            <a:r>
              <a:rPr sz="2400" dirty="0">
                <a:latin typeface="Calibri"/>
                <a:cs typeface="Calibri"/>
              </a:rPr>
              <a:t>information</a:t>
            </a:r>
            <a:r>
              <a:rPr sz="2400" spc="-60" dirty="0">
                <a:latin typeface="Calibri"/>
                <a:cs typeface="Calibri"/>
              </a:rPr>
              <a:t> </a:t>
            </a:r>
            <a:r>
              <a:rPr sz="2400" dirty="0">
                <a:latin typeface="Calibri"/>
                <a:cs typeface="Calibri"/>
              </a:rPr>
              <a:t>in</a:t>
            </a:r>
            <a:r>
              <a:rPr sz="2400" spc="-60" dirty="0">
                <a:latin typeface="Calibri"/>
                <a:cs typeface="Calibri"/>
              </a:rPr>
              <a:t> </a:t>
            </a:r>
            <a:r>
              <a:rPr sz="2400" dirty="0">
                <a:latin typeface="Calibri"/>
                <a:cs typeface="Calibri"/>
              </a:rPr>
              <a:t>Chapter</a:t>
            </a:r>
            <a:r>
              <a:rPr sz="2400" spc="-55" dirty="0">
                <a:latin typeface="Calibri"/>
                <a:cs typeface="Calibri"/>
              </a:rPr>
              <a:t> </a:t>
            </a:r>
            <a:r>
              <a:rPr sz="2400" spc="-50" dirty="0">
                <a:latin typeface="Calibri"/>
                <a:cs typeface="Calibri"/>
              </a:rPr>
              <a:t>6</a:t>
            </a:r>
            <a:endParaRPr sz="2400">
              <a:latin typeface="Calibri"/>
              <a:cs typeface="Calibri"/>
            </a:endParaRPr>
          </a:p>
          <a:p>
            <a:pPr marL="1155065" lvl="1" indent="-228600">
              <a:lnSpc>
                <a:spcPct val="100000"/>
              </a:lnSpc>
              <a:spcBef>
                <a:spcPts val="209"/>
              </a:spcBef>
              <a:buFont typeface="Arial"/>
              <a:buChar char="•"/>
              <a:tabLst>
                <a:tab pos="1155065" algn="l"/>
                <a:tab pos="1155700" algn="l"/>
              </a:tabLst>
            </a:pPr>
            <a:r>
              <a:rPr sz="2000" dirty="0">
                <a:latin typeface="Calibri"/>
                <a:cs typeface="Calibri"/>
              </a:rPr>
              <a:t>Changing</a:t>
            </a:r>
            <a:r>
              <a:rPr sz="2000" spc="-55" dirty="0">
                <a:latin typeface="Calibri"/>
                <a:cs typeface="Calibri"/>
              </a:rPr>
              <a:t> </a:t>
            </a:r>
            <a:r>
              <a:rPr sz="2000" dirty="0">
                <a:latin typeface="Calibri"/>
                <a:cs typeface="Calibri"/>
              </a:rPr>
              <a:t>program</a:t>
            </a:r>
            <a:r>
              <a:rPr sz="2000" spc="-30" dirty="0">
                <a:latin typeface="Calibri"/>
                <a:cs typeface="Calibri"/>
              </a:rPr>
              <a:t> </a:t>
            </a:r>
            <a:r>
              <a:rPr sz="2000" dirty="0">
                <a:latin typeface="Calibri"/>
                <a:cs typeface="Calibri"/>
              </a:rPr>
              <a:t>behavior</a:t>
            </a:r>
            <a:r>
              <a:rPr sz="2000" spc="-35" dirty="0">
                <a:latin typeface="Calibri"/>
                <a:cs typeface="Calibri"/>
              </a:rPr>
              <a:t> </a:t>
            </a:r>
            <a:r>
              <a:rPr sz="2000" dirty="0">
                <a:latin typeface="Calibri"/>
                <a:cs typeface="Calibri"/>
              </a:rPr>
              <a:t>using</a:t>
            </a:r>
            <a:r>
              <a:rPr sz="2000" spc="-40" dirty="0">
                <a:latin typeface="Calibri"/>
                <a:cs typeface="Calibri"/>
              </a:rPr>
              <a:t> </a:t>
            </a:r>
            <a:r>
              <a:rPr sz="2000" dirty="0">
                <a:latin typeface="Calibri"/>
                <a:cs typeface="Calibri"/>
              </a:rPr>
              <a:t>user</a:t>
            </a:r>
            <a:r>
              <a:rPr sz="2000" spc="-35" dirty="0">
                <a:latin typeface="Calibri"/>
                <a:cs typeface="Calibri"/>
              </a:rPr>
              <a:t> </a:t>
            </a:r>
            <a:r>
              <a:rPr sz="2000" dirty="0">
                <a:latin typeface="Calibri"/>
                <a:cs typeface="Calibri"/>
              </a:rPr>
              <a:t>inputs</a:t>
            </a:r>
            <a:r>
              <a:rPr sz="2000" spc="-30" dirty="0">
                <a:latin typeface="Calibri"/>
                <a:cs typeface="Calibri"/>
              </a:rPr>
              <a:t> </a:t>
            </a:r>
            <a:r>
              <a:rPr sz="2000" dirty="0">
                <a:latin typeface="Calibri"/>
                <a:cs typeface="Calibri"/>
              </a:rPr>
              <a:t>as</a:t>
            </a:r>
            <a:r>
              <a:rPr sz="2000" spc="-35" dirty="0">
                <a:latin typeface="Calibri"/>
                <a:cs typeface="Calibri"/>
              </a:rPr>
              <a:t> </a:t>
            </a:r>
            <a:r>
              <a:rPr sz="2000" dirty="0">
                <a:latin typeface="Calibri"/>
                <a:cs typeface="Calibri"/>
              </a:rPr>
              <a:t>format</a:t>
            </a:r>
            <a:r>
              <a:rPr sz="2000" spc="-30" dirty="0">
                <a:latin typeface="Calibri"/>
                <a:cs typeface="Calibri"/>
              </a:rPr>
              <a:t> </a:t>
            </a:r>
            <a:r>
              <a:rPr sz="2000" spc="-10" dirty="0">
                <a:latin typeface="Calibri"/>
                <a:cs typeface="Calibri"/>
              </a:rPr>
              <a:t>strings</a:t>
            </a:r>
            <a:endParaRPr sz="2000">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0276" rIns="0" bIns="0" rtlCol="0">
            <a:spAutoFit/>
          </a:bodyPr>
          <a:lstStyle/>
          <a:p>
            <a:pPr marL="601345">
              <a:lnSpc>
                <a:spcPct val="100000"/>
              </a:lnSpc>
              <a:spcBef>
                <a:spcPts val="100"/>
              </a:spcBef>
            </a:pPr>
            <a:r>
              <a:rPr spc="-10" dirty="0"/>
              <a:t>Attacks</a:t>
            </a:r>
            <a:r>
              <a:rPr spc="-80" dirty="0"/>
              <a:t> </a:t>
            </a:r>
            <a:r>
              <a:rPr dirty="0"/>
              <a:t>via</a:t>
            </a:r>
            <a:r>
              <a:rPr spc="-60" dirty="0"/>
              <a:t> </a:t>
            </a:r>
            <a:r>
              <a:rPr dirty="0"/>
              <a:t>User</a:t>
            </a:r>
            <a:r>
              <a:rPr spc="-70" dirty="0"/>
              <a:t> </a:t>
            </a:r>
            <a:r>
              <a:rPr spc="-10" dirty="0"/>
              <a:t>Inputs</a:t>
            </a:r>
          </a:p>
        </p:txBody>
      </p:sp>
      <p:sp>
        <p:nvSpPr>
          <p:cNvPr id="3" name="object 3"/>
          <p:cNvSpPr txBox="1"/>
          <p:nvPr/>
        </p:nvSpPr>
        <p:spPr>
          <a:xfrm>
            <a:off x="920403" y="1771599"/>
            <a:ext cx="7065009" cy="3349625"/>
          </a:xfrm>
          <a:prstGeom prst="rect">
            <a:avLst/>
          </a:prstGeom>
        </p:spPr>
        <p:txBody>
          <a:bodyPr vert="horz" wrap="square" lIns="0" tIns="47625" rIns="0" bIns="0" rtlCol="0">
            <a:spAutoFit/>
          </a:bodyPr>
          <a:lstStyle/>
          <a:p>
            <a:pPr marL="12700">
              <a:lnSpc>
                <a:spcPct val="100000"/>
              </a:lnSpc>
              <a:spcBef>
                <a:spcPts val="375"/>
              </a:spcBef>
            </a:pPr>
            <a:r>
              <a:rPr sz="2400" dirty="0">
                <a:latin typeface="Calibri"/>
                <a:cs typeface="Calibri"/>
              </a:rPr>
              <a:t>CHSH</a:t>
            </a:r>
            <a:r>
              <a:rPr sz="2400" spc="-15" dirty="0">
                <a:latin typeface="Calibri"/>
                <a:cs typeface="Calibri"/>
              </a:rPr>
              <a:t> </a:t>
            </a:r>
            <a:r>
              <a:rPr sz="2400" dirty="0">
                <a:latin typeface="Calibri"/>
                <a:cs typeface="Calibri"/>
              </a:rPr>
              <a:t>–</a:t>
            </a:r>
            <a:r>
              <a:rPr sz="2400" spc="-20" dirty="0">
                <a:latin typeface="Calibri"/>
                <a:cs typeface="Calibri"/>
              </a:rPr>
              <a:t> </a:t>
            </a:r>
            <a:r>
              <a:rPr sz="2400" dirty="0">
                <a:latin typeface="Calibri"/>
                <a:cs typeface="Calibri"/>
              </a:rPr>
              <a:t>Change</a:t>
            </a:r>
            <a:r>
              <a:rPr sz="2400" spc="-15" dirty="0">
                <a:latin typeface="Calibri"/>
                <a:cs typeface="Calibri"/>
              </a:rPr>
              <a:t> </a:t>
            </a:r>
            <a:r>
              <a:rPr sz="2400" spc="-20" dirty="0">
                <a:latin typeface="Calibri"/>
                <a:cs typeface="Calibri"/>
              </a:rPr>
              <a:t>Shell</a:t>
            </a:r>
            <a:endParaRPr sz="2400">
              <a:latin typeface="Calibri"/>
              <a:cs typeface="Calibri"/>
            </a:endParaRPr>
          </a:p>
          <a:p>
            <a:pPr marL="697865" indent="-227965">
              <a:lnSpc>
                <a:spcPct val="100000"/>
              </a:lnSpc>
              <a:spcBef>
                <a:spcPts val="235"/>
              </a:spcBef>
              <a:buFont typeface="Arial"/>
              <a:buChar char="•"/>
              <a:tabLst>
                <a:tab pos="697865" algn="l"/>
                <a:tab pos="698500" algn="l"/>
              </a:tabLst>
            </a:pPr>
            <a:r>
              <a:rPr sz="2000" spc="-15" dirty="0">
                <a:latin typeface="Calibri"/>
                <a:cs typeface="Calibri"/>
              </a:rPr>
              <a:t>Set-</a:t>
            </a:r>
            <a:r>
              <a:rPr sz="2000" dirty="0">
                <a:latin typeface="Calibri"/>
                <a:cs typeface="Calibri"/>
              </a:rPr>
              <a:t>UID</a:t>
            </a:r>
            <a:r>
              <a:rPr sz="2000" spc="-50" dirty="0">
                <a:latin typeface="Calibri"/>
                <a:cs typeface="Calibri"/>
              </a:rPr>
              <a:t> </a:t>
            </a:r>
            <a:r>
              <a:rPr sz="2000" dirty="0">
                <a:latin typeface="Calibri"/>
                <a:cs typeface="Calibri"/>
              </a:rPr>
              <a:t>program</a:t>
            </a:r>
            <a:r>
              <a:rPr sz="2000" spc="-25" dirty="0">
                <a:latin typeface="Calibri"/>
                <a:cs typeface="Calibri"/>
              </a:rPr>
              <a:t> </a:t>
            </a:r>
            <a:r>
              <a:rPr sz="2000" dirty="0">
                <a:latin typeface="Calibri"/>
                <a:cs typeface="Calibri"/>
              </a:rPr>
              <a:t>with</a:t>
            </a:r>
            <a:r>
              <a:rPr sz="2000" spc="-30" dirty="0">
                <a:latin typeface="Calibri"/>
                <a:cs typeface="Calibri"/>
              </a:rPr>
              <a:t> </a:t>
            </a:r>
            <a:r>
              <a:rPr sz="2000" dirty="0">
                <a:latin typeface="Calibri"/>
                <a:cs typeface="Calibri"/>
              </a:rPr>
              <a:t>ability</a:t>
            </a:r>
            <a:r>
              <a:rPr sz="2000" spc="-35" dirty="0">
                <a:latin typeface="Calibri"/>
                <a:cs typeface="Calibri"/>
              </a:rPr>
              <a:t> </a:t>
            </a:r>
            <a:r>
              <a:rPr sz="2000" dirty="0">
                <a:latin typeface="Calibri"/>
                <a:cs typeface="Calibri"/>
              </a:rPr>
              <a:t>to</a:t>
            </a:r>
            <a:r>
              <a:rPr sz="2000" spc="-40" dirty="0">
                <a:latin typeface="Calibri"/>
                <a:cs typeface="Calibri"/>
              </a:rPr>
              <a:t> </a:t>
            </a:r>
            <a:r>
              <a:rPr sz="2000" dirty="0">
                <a:latin typeface="Calibri"/>
                <a:cs typeface="Calibri"/>
              </a:rPr>
              <a:t>change</a:t>
            </a:r>
            <a:r>
              <a:rPr sz="2000" spc="-25" dirty="0">
                <a:latin typeface="Calibri"/>
                <a:cs typeface="Calibri"/>
              </a:rPr>
              <a:t> </a:t>
            </a:r>
            <a:r>
              <a:rPr sz="2000" dirty="0">
                <a:latin typeface="Calibri"/>
                <a:cs typeface="Calibri"/>
              </a:rPr>
              <a:t>default</a:t>
            </a:r>
            <a:r>
              <a:rPr sz="2000" spc="-25" dirty="0">
                <a:latin typeface="Calibri"/>
                <a:cs typeface="Calibri"/>
              </a:rPr>
              <a:t> </a:t>
            </a:r>
            <a:r>
              <a:rPr sz="2000" dirty="0">
                <a:latin typeface="Calibri"/>
                <a:cs typeface="Calibri"/>
              </a:rPr>
              <a:t>shell</a:t>
            </a:r>
            <a:r>
              <a:rPr sz="2000" spc="-25" dirty="0">
                <a:latin typeface="Calibri"/>
                <a:cs typeface="Calibri"/>
              </a:rPr>
              <a:t> </a:t>
            </a:r>
            <a:r>
              <a:rPr sz="2000" spc="-10" dirty="0">
                <a:latin typeface="Calibri"/>
                <a:cs typeface="Calibri"/>
              </a:rPr>
              <a:t>programs</a:t>
            </a:r>
            <a:endParaRPr sz="2000">
              <a:latin typeface="Calibri"/>
              <a:cs typeface="Calibri"/>
            </a:endParaRPr>
          </a:p>
          <a:p>
            <a:pPr marL="697865" indent="-227965">
              <a:lnSpc>
                <a:spcPct val="100000"/>
              </a:lnSpc>
              <a:spcBef>
                <a:spcPts val="285"/>
              </a:spcBef>
              <a:buFont typeface="Arial"/>
              <a:buChar char="•"/>
              <a:tabLst>
                <a:tab pos="697865" algn="l"/>
                <a:tab pos="698500" algn="l"/>
              </a:tabLst>
            </a:pPr>
            <a:r>
              <a:rPr sz="2000" dirty="0">
                <a:latin typeface="Calibri"/>
                <a:cs typeface="Calibri"/>
              </a:rPr>
              <a:t>Shell</a:t>
            </a:r>
            <a:r>
              <a:rPr sz="2000" spc="-60" dirty="0">
                <a:latin typeface="Calibri"/>
                <a:cs typeface="Calibri"/>
              </a:rPr>
              <a:t> </a:t>
            </a:r>
            <a:r>
              <a:rPr sz="2000" dirty="0">
                <a:latin typeface="Calibri"/>
                <a:cs typeface="Calibri"/>
              </a:rPr>
              <a:t>programs</a:t>
            </a:r>
            <a:r>
              <a:rPr sz="2000" spc="-45" dirty="0">
                <a:latin typeface="Calibri"/>
                <a:cs typeface="Calibri"/>
              </a:rPr>
              <a:t> </a:t>
            </a:r>
            <a:r>
              <a:rPr sz="2000" dirty="0">
                <a:latin typeface="Calibri"/>
                <a:cs typeface="Calibri"/>
              </a:rPr>
              <a:t>are</a:t>
            </a:r>
            <a:r>
              <a:rPr sz="2000" spc="-45" dirty="0">
                <a:latin typeface="Calibri"/>
                <a:cs typeface="Calibri"/>
              </a:rPr>
              <a:t> </a:t>
            </a:r>
            <a:r>
              <a:rPr sz="2000" dirty="0">
                <a:latin typeface="Calibri"/>
                <a:cs typeface="Calibri"/>
              </a:rPr>
              <a:t>stored</a:t>
            </a:r>
            <a:r>
              <a:rPr sz="2000" spc="-50" dirty="0">
                <a:latin typeface="Calibri"/>
                <a:cs typeface="Calibri"/>
              </a:rPr>
              <a:t> </a:t>
            </a:r>
            <a:r>
              <a:rPr sz="2000" dirty="0">
                <a:latin typeface="Calibri"/>
                <a:cs typeface="Calibri"/>
              </a:rPr>
              <a:t>in</a:t>
            </a:r>
            <a:r>
              <a:rPr sz="2000" spc="-50" dirty="0">
                <a:latin typeface="Calibri"/>
                <a:cs typeface="Calibri"/>
              </a:rPr>
              <a:t> </a:t>
            </a:r>
            <a:r>
              <a:rPr sz="2000" dirty="0">
                <a:latin typeface="Calibri"/>
                <a:cs typeface="Calibri"/>
              </a:rPr>
              <a:t>/etc/passwd</a:t>
            </a:r>
            <a:r>
              <a:rPr sz="2000" spc="-45" dirty="0">
                <a:latin typeface="Calibri"/>
                <a:cs typeface="Calibri"/>
              </a:rPr>
              <a:t> </a:t>
            </a:r>
            <a:r>
              <a:rPr sz="2000" spc="-20" dirty="0">
                <a:latin typeface="Calibri"/>
                <a:cs typeface="Calibri"/>
              </a:rPr>
              <a:t>file</a:t>
            </a:r>
            <a:endParaRPr sz="2000">
              <a:latin typeface="Calibri"/>
              <a:cs typeface="Calibri"/>
            </a:endParaRPr>
          </a:p>
          <a:p>
            <a:pPr>
              <a:lnSpc>
                <a:spcPct val="100000"/>
              </a:lnSpc>
              <a:buFont typeface="Arial"/>
              <a:buChar char="•"/>
            </a:pPr>
            <a:endParaRPr sz="2700">
              <a:latin typeface="Calibri"/>
              <a:cs typeface="Calibri"/>
            </a:endParaRPr>
          </a:p>
          <a:p>
            <a:pPr marL="12700">
              <a:lnSpc>
                <a:spcPct val="100000"/>
              </a:lnSpc>
            </a:pPr>
            <a:r>
              <a:rPr sz="2400" spc="-10" dirty="0">
                <a:latin typeface="Calibri"/>
                <a:cs typeface="Calibri"/>
              </a:rPr>
              <a:t>Issues</a:t>
            </a:r>
            <a:endParaRPr sz="2400">
              <a:latin typeface="Calibri"/>
              <a:cs typeface="Calibri"/>
            </a:endParaRPr>
          </a:p>
          <a:p>
            <a:pPr marL="697865" indent="-227965">
              <a:lnSpc>
                <a:spcPct val="100000"/>
              </a:lnSpc>
              <a:spcBef>
                <a:spcPts val="235"/>
              </a:spcBef>
              <a:buFont typeface="Arial"/>
              <a:buChar char="•"/>
              <a:tabLst>
                <a:tab pos="697865" algn="l"/>
                <a:tab pos="698500" algn="l"/>
              </a:tabLst>
            </a:pPr>
            <a:r>
              <a:rPr sz="2000" dirty="0">
                <a:latin typeface="Calibri"/>
                <a:cs typeface="Calibri"/>
              </a:rPr>
              <a:t>Failing</a:t>
            </a:r>
            <a:r>
              <a:rPr sz="2000" spc="-40" dirty="0">
                <a:latin typeface="Calibri"/>
                <a:cs typeface="Calibri"/>
              </a:rPr>
              <a:t> </a:t>
            </a:r>
            <a:r>
              <a:rPr sz="2000" dirty="0">
                <a:latin typeface="Calibri"/>
                <a:cs typeface="Calibri"/>
              </a:rPr>
              <a:t>to</a:t>
            </a:r>
            <a:r>
              <a:rPr sz="2000" spc="-40" dirty="0">
                <a:latin typeface="Calibri"/>
                <a:cs typeface="Calibri"/>
              </a:rPr>
              <a:t> </a:t>
            </a:r>
            <a:r>
              <a:rPr sz="2000" dirty="0">
                <a:latin typeface="Calibri"/>
                <a:cs typeface="Calibri"/>
              </a:rPr>
              <a:t>sanitize</a:t>
            </a:r>
            <a:r>
              <a:rPr sz="2000" spc="-30" dirty="0">
                <a:latin typeface="Calibri"/>
                <a:cs typeface="Calibri"/>
              </a:rPr>
              <a:t> </a:t>
            </a:r>
            <a:r>
              <a:rPr sz="2000" dirty="0">
                <a:latin typeface="Calibri"/>
                <a:cs typeface="Calibri"/>
              </a:rPr>
              <a:t>user</a:t>
            </a:r>
            <a:r>
              <a:rPr sz="2000" spc="-30" dirty="0">
                <a:latin typeface="Calibri"/>
                <a:cs typeface="Calibri"/>
              </a:rPr>
              <a:t> </a:t>
            </a:r>
            <a:r>
              <a:rPr sz="2000" spc="-10" dirty="0">
                <a:latin typeface="Calibri"/>
                <a:cs typeface="Calibri"/>
              </a:rPr>
              <a:t>inputs</a:t>
            </a:r>
            <a:endParaRPr sz="2000">
              <a:latin typeface="Calibri"/>
              <a:cs typeface="Calibri"/>
            </a:endParaRPr>
          </a:p>
          <a:p>
            <a:pPr marL="697865" indent="-227965">
              <a:lnSpc>
                <a:spcPct val="100000"/>
              </a:lnSpc>
              <a:spcBef>
                <a:spcPts val="285"/>
              </a:spcBef>
              <a:buFont typeface="Arial"/>
              <a:buChar char="•"/>
              <a:tabLst>
                <a:tab pos="697865" algn="l"/>
                <a:tab pos="698500" algn="l"/>
              </a:tabLst>
            </a:pPr>
            <a:r>
              <a:rPr sz="2000" spc="-20" dirty="0">
                <a:latin typeface="Calibri"/>
                <a:cs typeface="Calibri"/>
              </a:rPr>
              <a:t>Attackers</a:t>
            </a:r>
            <a:r>
              <a:rPr sz="2000" spc="-40" dirty="0">
                <a:latin typeface="Calibri"/>
                <a:cs typeface="Calibri"/>
              </a:rPr>
              <a:t> </a:t>
            </a:r>
            <a:r>
              <a:rPr sz="2000" dirty="0">
                <a:latin typeface="Calibri"/>
                <a:cs typeface="Calibri"/>
              </a:rPr>
              <a:t>could</a:t>
            </a:r>
            <a:r>
              <a:rPr sz="2000" spc="-30" dirty="0">
                <a:latin typeface="Calibri"/>
                <a:cs typeface="Calibri"/>
              </a:rPr>
              <a:t> </a:t>
            </a:r>
            <a:r>
              <a:rPr sz="2000" dirty="0">
                <a:latin typeface="Calibri"/>
                <a:cs typeface="Calibri"/>
              </a:rPr>
              <a:t>create</a:t>
            </a:r>
            <a:r>
              <a:rPr sz="2000" spc="-25" dirty="0">
                <a:latin typeface="Calibri"/>
                <a:cs typeface="Calibri"/>
              </a:rPr>
              <a:t> </a:t>
            </a:r>
            <a:r>
              <a:rPr sz="2000" dirty="0">
                <a:latin typeface="Calibri"/>
                <a:cs typeface="Calibri"/>
              </a:rPr>
              <a:t>a</a:t>
            </a:r>
            <a:r>
              <a:rPr sz="2000" spc="-25" dirty="0">
                <a:latin typeface="Calibri"/>
                <a:cs typeface="Calibri"/>
              </a:rPr>
              <a:t> </a:t>
            </a:r>
            <a:r>
              <a:rPr sz="2000" dirty="0">
                <a:latin typeface="Calibri"/>
                <a:cs typeface="Calibri"/>
              </a:rPr>
              <a:t>new</a:t>
            </a:r>
            <a:r>
              <a:rPr sz="2000" spc="-35" dirty="0">
                <a:latin typeface="Calibri"/>
                <a:cs typeface="Calibri"/>
              </a:rPr>
              <a:t> </a:t>
            </a:r>
            <a:r>
              <a:rPr sz="2000" dirty="0">
                <a:latin typeface="Calibri"/>
                <a:cs typeface="Calibri"/>
              </a:rPr>
              <a:t>root</a:t>
            </a:r>
            <a:r>
              <a:rPr sz="2000" spc="-25" dirty="0">
                <a:latin typeface="Calibri"/>
                <a:cs typeface="Calibri"/>
              </a:rPr>
              <a:t> </a:t>
            </a:r>
            <a:r>
              <a:rPr sz="2000" spc="-10" dirty="0">
                <a:latin typeface="Calibri"/>
                <a:cs typeface="Calibri"/>
              </a:rPr>
              <a:t>account</a:t>
            </a:r>
            <a:endParaRPr sz="2000">
              <a:latin typeface="Calibri"/>
              <a:cs typeface="Calibri"/>
            </a:endParaRPr>
          </a:p>
          <a:p>
            <a:pPr>
              <a:lnSpc>
                <a:spcPct val="100000"/>
              </a:lnSpc>
              <a:spcBef>
                <a:spcPts val="25"/>
              </a:spcBef>
            </a:pPr>
            <a:endParaRPr sz="2700">
              <a:latin typeface="Calibri"/>
              <a:cs typeface="Calibri"/>
            </a:endParaRPr>
          </a:p>
          <a:p>
            <a:pPr marL="12700">
              <a:lnSpc>
                <a:spcPct val="100000"/>
              </a:lnSpc>
            </a:pPr>
            <a:r>
              <a:rPr sz="2400" spc="-10" dirty="0">
                <a:latin typeface="Calibri"/>
                <a:cs typeface="Calibri"/>
              </a:rPr>
              <a:t>Attack</a:t>
            </a:r>
            <a:endParaRPr sz="2400">
              <a:latin typeface="Calibri"/>
              <a:cs typeface="Calibri"/>
            </a:endParaRPr>
          </a:p>
        </p:txBody>
      </p:sp>
      <p:pic>
        <p:nvPicPr>
          <p:cNvPr id="4" name="object 4"/>
          <p:cNvPicPr/>
          <p:nvPr/>
        </p:nvPicPr>
        <p:blipFill>
          <a:blip r:embed="rId3" cstate="print"/>
          <a:stretch>
            <a:fillRect/>
          </a:stretch>
        </p:blipFill>
        <p:spPr>
          <a:xfrm>
            <a:off x="1352039" y="5341068"/>
            <a:ext cx="9816378" cy="24576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0" rIns="0" bIns="0" rtlCol="0">
            <a:spAutoFit/>
          </a:bodyPr>
          <a:lstStyle/>
          <a:p>
            <a:pPr marL="601345">
              <a:lnSpc>
                <a:spcPct val="100000"/>
              </a:lnSpc>
              <a:spcBef>
                <a:spcPts val="100"/>
              </a:spcBef>
            </a:pPr>
            <a:r>
              <a:rPr spc="-10" dirty="0"/>
              <a:t>Attacks</a:t>
            </a:r>
            <a:r>
              <a:rPr spc="-135" dirty="0"/>
              <a:t> </a:t>
            </a:r>
            <a:r>
              <a:rPr dirty="0"/>
              <a:t>via</a:t>
            </a:r>
            <a:r>
              <a:rPr spc="-135" dirty="0"/>
              <a:t> </a:t>
            </a:r>
            <a:r>
              <a:rPr dirty="0"/>
              <a:t>System</a:t>
            </a:r>
            <a:r>
              <a:rPr spc="-135" dirty="0"/>
              <a:t> </a:t>
            </a:r>
            <a:r>
              <a:rPr spc="-10" dirty="0"/>
              <a:t>Inputs</a:t>
            </a:r>
          </a:p>
        </p:txBody>
      </p:sp>
      <p:sp>
        <p:nvSpPr>
          <p:cNvPr id="3" name="object 3"/>
          <p:cNvSpPr txBox="1">
            <a:spLocks noGrp="1"/>
          </p:cNvSpPr>
          <p:nvPr>
            <p:ph type="body" idx="1"/>
          </p:nvPr>
        </p:nvSpPr>
        <p:spPr>
          <a:prstGeom prst="rect">
            <a:avLst/>
          </a:prstGeom>
        </p:spPr>
        <p:txBody>
          <a:bodyPr vert="horz" wrap="square" lIns="0" tIns="12700" rIns="0" bIns="0" rtlCol="0">
            <a:spAutoFit/>
          </a:bodyPr>
          <a:lstStyle/>
          <a:p>
            <a:pPr marL="12700">
              <a:lnSpc>
                <a:spcPct val="100000"/>
              </a:lnSpc>
              <a:spcBef>
                <a:spcPts val="100"/>
              </a:spcBef>
            </a:pPr>
            <a:r>
              <a:rPr dirty="0"/>
              <a:t>System</a:t>
            </a:r>
            <a:r>
              <a:rPr spc="-145" dirty="0"/>
              <a:t> </a:t>
            </a:r>
            <a:r>
              <a:rPr spc="-10" dirty="0"/>
              <a:t>Inputs</a:t>
            </a:r>
          </a:p>
          <a:p>
            <a:pPr>
              <a:lnSpc>
                <a:spcPct val="100000"/>
              </a:lnSpc>
              <a:spcBef>
                <a:spcPts val="30"/>
              </a:spcBef>
            </a:pPr>
            <a:endParaRPr sz="2700"/>
          </a:p>
          <a:p>
            <a:pPr marL="228600" marR="59055" indent="-228600" algn="r">
              <a:lnSpc>
                <a:spcPct val="100000"/>
              </a:lnSpc>
              <a:buFont typeface="Arial"/>
              <a:buChar char="•"/>
              <a:tabLst>
                <a:tab pos="228600" algn="l"/>
              </a:tabLst>
            </a:pPr>
            <a:r>
              <a:rPr sz="2400" dirty="0"/>
              <a:t>Race</a:t>
            </a:r>
            <a:r>
              <a:rPr sz="2400" spc="-50" dirty="0"/>
              <a:t> </a:t>
            </a:r>
            <a:r>
              <a:rPr sz="2400" dirty="0"/>
              <a:t>Condition</a:t>
            </a:r>
            <a:r>
              <a:rPr sz="2400" spc="-40" dirty="0"/>
              <a:t> </a:t>
            </a:r>
            <a:r>
              <a:rPr sz="2400" dirty="0"/>
              <a:t>–</a:t>
            </a:r>
            <a:r>
              <a:rPr sz="2400" spc="-40" dirty="0"/>
              <a:t> </a:t>
            </a:r>
            <a:r>
              <a:rPr sz="2400" dirty="0"/>
              <a:t>More</a:t>
            </a:r>
            <a:r>
              <a:rPr sz="2400" spc="-40" dirty="0"/>
              <a:t> </a:t>
            </a:r>
            <a:r>
              <a:rPr sz="2400" dirty="0"/>
              <a:t>information</a:t>
            </a:r>
            <a:r>
              <a:rPr sz="2400" spc="-40" dirty="0"/>
              <a:t> </a:t>
            </a:r>
            <a:r>
              <a:rPr sz="2400" dirty="0"/>
              <a:t>in</a:t>
            </a:r>
            <a:r>
              <a:rPr sz="2400" spc="-35" dirty="0"/>
              <a:t> </a:t>
            </a:r>
            <a:r>
              <a:rPr sz="2400" dirty="0"/>
              <a:t>Chapter</a:t>
            </a:r>
            <a:r>
              <a:rPr sz="2400" spc="-40" dirty="0"/>
              <a:t> </a:t>
            </a:r>
            <a:r>
              <a:rPr sz="2400" spc="-50" dirty="0"/>
              <a:t>7</a:t>
            </a:r>
            <a:endParaRPr sz="2400"/>
          </a:p>
          <a:p>
            <a:pPr marL="227965" marR="5080" lvl="1" indent="-227965" algn="r">
              <a:lnSpc>
                <a:spcPct val="100000"/>
              </a:lnSpc>
              <a:spcBef>
                <a:spcPts val="234"/>
              </a:spcBef>
              <a:buFont typeface="Arial"/>
              <a:buChar char="•"/>
              <a:tabLst>
                <a:tab pos="227965" algn="l"/>
                <a:tab pos="228600" algn="l"/>
              </a:tabLst>
            </a:pPr>
            <a:r>
              <a:rPr sz="2000" dirty="0">
                <a:latin typeface="Calibri"/>
                <a:cs typeface="Calibri"/>
              </a:rPr>
              <a:t>Symbolic</a:t>
            </a:r>
            <a:r>
              <a:rPr sz="2000" spc="-35" dirty="0">
                <a:latin typeface="Calibri"/>
                <a:cs typeface="Calibri"/>
              </a:rPr>
              <a:t> </a:t>
            </a:r>
            <a:r>
              <a:rPr sz="2000" dirty="0">
                <a:latin typeface="Calibri"/>
                <a:cs typeface="Calibri"/>
              </a:rPr>
              <a:t>link</a:t>
            </a:r>
            <a:r>
              <a:rPr sz="2000" spc="-25" dirty="0">
                <a:latin typeface="Calibri"/>
                <a:cs typeface="Calibri"/>
              </a:rPr>
              <a:t> </a:t>
            </a:r>
            <a:r>
              <a:rPr sz="2000" dirty="0">
                <a:latin typeface="Calibri"/>
                <a:cs typeface="Calibri"/>
              </a:rPr>
              <a:t>to</a:t>
            </a:r>
            <a:r>
              <a:rPr sz="2000" spc="-35" dirty="0">
                <a:latin typeface="Calibri"/>
                <a:cs typeface="Calibri"/>
              </a:rPr>
              <a:t> </a:t>
            </a:r>
            <a:r>
              <a:rPr sz="2000" dirty="0">
                <a:latin typeface="Calibri"/>
                <a:cs typeface="Calibri"/>
              </a:rPr>
              <a:t>privileged</a:t>
            </a:r>
            <a:r>
              <a:rPr sz="2000" spc="-25" dirty="0">
                <a:latin typeface="Calibri"/>
                <a:cs typeface="Calibri"/>
              </a:rPr>
              <a:t> </a:t>
            </a:r>
            <a:r>
              <a:rPr sz="2000" dirty="0">
                <a:latin typeface="Calibri"/>
                <a:cs typeface="Calibri"/>
              </a:rPr>
              <a:t>file</a:t>
            </a:r>
            <a:r>
              <a:rPr sz="2000" spc="-20" dirty="0">
                <a:latin typeface="Calibri"/>
                <a:cs typeface="Calibri"/>
              </a:rPr>
              <a:t> </a:t>
            </a:r>
            <a:r>
              <a:rPr sz="2000" dirty="0">
                <a:latin typeface="Calibri"/>
                <a:cs typeface="Calibri"/>
              </a:rPr>
              <a:t>from</a:t>
            </a:r>
            <a:r>
              <a:rPr sz="2000" spc="-25" dirty="0">
                <a:latin typeface="Calibri"/>
                <a:cs typeface="Calibri"/>
              </a:rPr>
              <a:t> </a:t>
            </a:r>
            <a:r>
              <a:rPr sz="2000" dirty="0">
                <a:latin typeface="Calibri"/>
                <a:cs typeface="Calibri"/>
              </a:rPr>
              <a:t>a</a:t>
            </a:r>
            <a:r>
              <a:rPr sz="2000" spc="-20" dirty="0">
                <a:latin typeface="Calibri"/>
                <a:cs typeface="Calibri"/>
              </a:rPr>
              <a:t> </a:t>
            </a:r>
            <a:r>
              <a:rPr sz="2000" dirty="0">
                <a:latin typeface="Calibri"/>
                <a:cs typeface="Calibri"/>
              </a:rPr>
              <a:t>unprivileged</a:t>
            </a:r>
            <a:r>
              <a:rPr sz="2000" spc="-25" dirty="0">
                <a:latin typeface="Calibri"/>
                <a:cs typeface="Calibri"/>
              </a:rPr>
              <a:t> </a:t>
            </a:r>
            <a:r>
              <a:rPr sz="2000" spc="-20" dirty="0">
                <a:latin typeface="Calibri"/>
                <a:cs typeface="Calibri"/>
              </a:rPr>
              <a:t>file</a:t>
            </a:r>
            <a:endParaRPr sz="2000">
              <a:latin typeface="Calibri"/>
              <a:cs typeface="Calibri"/>
            </a:endParaRPr>
          </a:p>
          <a:p>
            <a:pPr marL="1155065" lvl="1" indent="-228600">
              <a:lnSpc>
                <a:spcPct val="100000"/>
              </a:lnSpc>
              <a:spcBef>
                <a:spcPts val="285"/>
              </a:spcBef>
              <a:buFont typeface="Arial"/>
              <a:buChar char="•"/>
              <a:tabLst>
                <a:tab pos="1155065" algn="l"/>
                <a:tab pos="1155700" algn="l"/>
              </a:tabLst>
            </a:pPr>
            <a:r>
              <a:rPr sz="2000" dirty="0">
                <a:latin typeface="Calibri"/>
                <a:cs typeface="Calibri"/>
              </a:rPr>
              <a:t>Influence</a:t>
            </a:r>
            <a:r>
              <a:rPr sz="2000" spc="-30" dirty="0">
                <a:latin typeface="Calibri"/>
                <a:cs typeface="Calibri"/>
              </a:rPr>
              <a:t> </a:t>
            </a:r>
            <a:r>
              <a:rPr sz="2000" spc="-10" dirty="0">
                <a:latin typeface="Calibri"/>
                <a:cs typeface="Calibri"/>
              </a:rPr>
              <a:t>programs</a:t>
            </a:r>
            <a:endParaRPr sz="2000">
              <a:latin typeface="Calibri"/>
              <a:cs typeface="Calibri"/>
            </a:endParaRPr>
          </a:p>
          <a:p>
            <a:pPr marL="1155065" lvl="1" indent="-228600">
              <a:lnSpc>
                <a:spcPct val="100000"/>
              </a:lnSpc>
              <a:spcBef>
                <a:spcPts val="315"/>
              </a:spcBef>
              <a:buFont typeface="Arial"/>
              <a:buChar char="•"/>
              <a:tabLst>
                <a:tab pos="1155065" algn="l"/>
                <a:tab pos="1155700" algn="l"/>
              </a:tabLst>
            </a:pPr>
            <a:r>
              <a:rPr sz="2000" dirty="0">
                <a:latin typeface="Calibri"/>
                <a:cs typeface="Calibri"/>
              </a:rPr>
              <a:t>Writing</a:t>
            </a:r>
            <a:r>
              <a:rPr sz="2000" spc="-45" dirty="0">
                <a:latin typeface="Calibri"/>
                <a:cs typeface="Calibri"/>
              </a:rPr>
              <a:t> </a:t>
            </a:r>
            <a:r>
              <a:rPr sz="2000" dirty="0">
                <a:latin typeface="Calibri"/>
                <a:cs typeface="Calibri"/>
              </a:rPr>
              <a:t>inside</a:t>
            </a:r>
            <a:r>
              <a:rPr sz="2000" spc="-35" dirty="0">
                <a:latin typeface="Calibri"/>
                <a:cs typeface="Calibri"/>
              </a:rPr>
              <a:t> </a:t>
            </a:r>
            <a:r>
              <a:rPr sz="2000" dirty="0">
                <a:latin typeface="Calibri"/>
                <a:cs typeface="Calibri"/>
              </a:rPr>
              <a:t>world</a:t>
            </a:r>
            <a:r>
              <a:rPr sz="2000" spc="-40" dirty="0">
                <a:latin typeface="Calibri"/>
                <a:cs typeface="Calibri"/>
              </a:rPr>
              <a:t> </a:t>
            </a:r>
            <a:r>
              <a:rPr sz="2000" dirty="0">
                <a:latin typeface="Calibri"/>
                <a:cs typeface="Calibri"/>
              </a:rPr>
              <a:t>writable</a:t>
            </a:r>
            <a:r>
              <a:rPr sz="2000" spc="-30" dirty="0">
                <a:latin typeface="Calibri"/>
                <a:cs typeface="Calibri"/>
              </a:rPr>
              <a:t> </a:t>
            </a:r>
            <a:r>
              <a:rPr sz="2000" spc="-10" dirty="0">
                <a:latin typeface="Calibri"/>
                <a:cs typeface="Calibri"/>
              </a:rPr>
              <a:t>folder</a:t>
            </a:r>
            <a:endParaRPr sz="2000">
              <a:latin typeface="Calibri"/>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0" rIns="0" bIns="0" rtlCol="0">
            <a:spAutoFit/>
          </a:bodyPr>
          <a:lstStyle/>
          <a:p>
            <a:pPr marL="601345">
              <a:lnSpc>
                <a:spcPct val="100000"/>
              </a:lnSpc>
              <a:spcBef>
                <a:spcPts val="100"/>
              </a:spcBef>
            </a:pPr>
            <a:r>
              <a:rPr spc="-10" dirty="0"/>
              <a:t>Attacks</a:t>
            </a:r>
            <a:r>
              <a:rPr spc="-140" dirty="0"/>
              <a:t> </a:t>
            </a:r>
            <a:r>
              <a:rPr dirty="0"/>
              <a:t>via</a:t>
            </a:r>
            <a:r>
              <a:rPr spc="-135" dirty="0"/>
              <a:t> </a:t>
            </a:r>
            <a:r>
              <a:rPr dirty="0"/>
              <a:t>Environment</a:t>
            </a:r>
            <a:r>
              <a:rPr spc="-135" dirty="0"/>
              <a:t> </a:t>
            </a:r>
            <a:r>
              <a:rPr spc="-20" dirty="0"/>
              <a:t>Variables</a:t>
            </a:r>
          </a:p>
        </p:txBody>
      </p:sp>
      <p:sp>
        <p:nvSpPr>
          <p:cNvPr id="3" name="object 3"/>
          <p:cNvSpPr txBox="1"/>
          <p:nvPr/>
        </p:nvSpPr>
        <p:spPr>
          <a:xfrm>
            <a:off x="916939" y="1405635"/>
            <a:ext cx="10013950" cy="3021340"/>
          </a:xfrm>
          <a:prstGeom prst="rect">
            <a:avLst/>
          </a:prstGeom>
        </p:spPr>
        <p:txBody>
          <a:bodyPr vert="horz" wrap="square" lIns="0" tIns="63500" rIns="0" bIns="0" rtlCol="0">
            <a:spAutoFit/>
          </a:bodyPr>
          <a:lstStyle/>
          <a:p>
            <a:pPr marL="241300" marR="486409" indent="-228600">
              <a:lnSpc>
                <a:spcPts val="3000"/>
              </a:lnSpc>
              <a:spcBef>
                <a:spcPts val="500"/>
              </a:spcBef>
              <a:buFont typeface="Arial"/>
              <a:buChar char="•"/>
              <a:tabLst>
                <a:tab pos="241300" algn="l"/>
              </a:tabLst>
            </a:pPr>
            <a:r>
              <a:rPr sz="2800" dirty="0">
                <a:latin typeface="Calibri"/>
                <a:cs typeface="Calibri"/>
              </a:rPr>
              <a:t>Behavior</a:t>
            </a:r>
            <a:r>
              <a:rPr sz="2800" spc="-35" dirty="0">
                <a:latin typeface="Calibri"/>
                <a:cs typeface="Calibri"/>
              </a:rPr>
              <a:t> </a:t>
            </a:r>
            <a:r>
              <a:rPr sz="2800" dirty="0">
                <a:latin typeface="Calibri"/>
                <a:cs typeface="Calibri"/>
              </a:rPr>
              <a:t>can</a:t>
            </a:r>
            <a:r>
              <a:rPr sz="2800" spc="-25" dirty="0">
                <a:latin typeface="Calibri"/>
                <a:cs typeface="Calibri"/>
              </a:rPr>
              <a:t> </a:t>
            </a:r>
            <a:r>
              <a:rPr sz="2800" dirty="0">
                <a:latin typeface="Calibri"/>
                <a:cs typeface="Calibri"/>
              </a:rPr>
              <a:t>be</a:t>
            </a:r>
            <a:r>
              <a:rPr sz="2800" spc="-35" dirty="0">
                <a:latin typeface="Calibri"/>
                <a:cs typeface="Calibri"/>
              </a:rPr>
              <a:t> </a:t>
            </a:r>
            <a:r>
              <a:rPr sz="2800" dirty="0">
                <a:latin typeface="Calibri"/>
                <a:cs typeface="Calibri"/>
              </a:rPr>
              <a:t>influenced</a:t>
            </a:r>
            <a:r>
              <a:rPr sz="2800" spc="-30" dirty="0">
                <a:latin typeface="Calibri"/>
                <a:cs typeface="Calibri"/>
              </a:rPr>
              <a:t> </a:t>
            </a:r>
            <a:r>
              <a:rPr sz="2800" dirty="0">
                <a:latin typeface="Calibri"/>
                <a:cs typeface="Calibri"/>
              </a:rPr>
              <a:t>by</a:t>
            </a:r>
            <a:r>
              <a:rPr sz="2800" spc="-35" dirty="0">
                <a:latin typeface="Calibri"/>
                <a:cs typeface="Calibri"/>
              </a:rPr>
              <a:t> </a:t>
            </a:r>
            <a:r>
              <a:rPr sz="2800" dirty="0">
                <a:latin typeface="Calibri"/>
                <a:cs typeface="Calibri"/>
              </a:rPr>
              <a:t>inputs</a:t>
            </a:r>
            <a:r>
              <a:rPr sz="2800" spc="-25" dirty="0">
                <a:latin typeface="Calibri"/>
                <a:cs typeface="Calibri"/>
              </a:rPr>
              <a:t> </a:t>
            </a:r>
            <a:r>
              <a:rPr sz="2800" dirty="0">
                <a:latin typeface="Calibri"/>
                <a:cs typeface="Calibri"/>
              </a:rPr>
              <a:t>that</a:t>
            </a:r>
            <a:r>
              <a:rPr sz="2800" spc="-35" dirty="0">
                <a:latin typeface="Calibri"/>
                <a:cs typeface="Calibri"/>
              </a:rPr>
              <a:t> </a:t>
            </a:r>
            <a:r>
              <a:rPr sz="2800" dirty="0">
                <a:latin typeface="Calibri"/>
                <a:cs typeface="Calibri"/>
              </a:rPr>
              <a:t>are</a:t>
            </a:r>
            <a:r>
              <a:rPr sz="2800" spc="-35" dirty="0">
                <a:latin typeface="Calibri"/>
                <a:cs typeface="Calibri"/>
              </a:rPr>
              <a:t> </a:t>
            </a:r>
            <a:r>
              <a:rPr sz="2800" dirty="0">
                <a:latin typeface="Calibri"/>
                <a:cs typeface="Calibri"/>
              </a:rPr>
              <a:t>not</a:t>
            </a:r>
            <a:r>
              <a:rPr sz="2800" spc="-30" dirty="0">
                <a:latin typeface="Calibri"/>
                <a:cs typeface="Calibri"/>
              </a:rPr>
              <a:t> </a:t>
            </a:r>
            <a:r>
              <a:rPr sz="2800" dirty="0">
                <a:latin typeface="Calibri"/>
                <a:cs typeface="Calibri"/>
              </a:rPr>
              <a:t>visible</a:t>
            </a:r>
            <a:r>
              <a:rPr sz="2800" spc="-35" dirty="0">
                <a:latin typeface="Calibri"/>
                <a:cs typeface="Calibri"/>
              </a:rPr>
              <a:t> </a:t>
            </a:r>
            <a:r>
              <a:rPr sz="2800" dirty="0">
                <a:latin typeface="Calibri"/>
                <a:cs typeface="Calibri"/>
              </a:rPr>
              <a:t>inside</a:t>
            </a:r>
            <a:r>
              <a:rPr sz="2800" spc="-35" dirty="0">
                <a:latin typeface="Calibri"/>
                <a:cs typeface="Calibri"/>
              </a:rPr>
              <a:t> </a:t>
            </a:r>
            <a:r>
              <a:rPr sz="2800" spc="-50" dirty="0">
                <a:latin typeface="Calibri"/>
                <a:cs typeface="Calibri"/>
              </a:rPr>
              <a:t>a </a:t>
            </a:r>
            <a:r>
              <a:rPr sz="2800" spc="-10" dirty="0">
                <a:latin typeface="Calibri"/>
                <a:cs typeface="Calibri"/>
              </a:rPr>
              <a:t>program</a:t>
            </a:r>
            <a:r>
              <a:rPr lang="en-US" sz="2800" spc="-10" dirty="0">
                <a:latin typeface="Calibri"/>
                <a:cs typeface="Calibri"/>
              </a:rPr>
              <a:t> (i.e. environment variables, aka variables in a program that point to files with values that set variables of a program that consumes that file with those values)</a:t>
            </a:r>
            <a:r>
              <a:rPr sz="2800" spc="-10" dirty="0">
                <a:latin typeface="Calibri"/>
                <a:cs typeface="Calibri"/>
              </a:rPr>
              <a:t>.</a:t>
            </a:r>
            <a:endParaRPr sz="2800" dirty="0">
              <a:latin typeface="Calibri"/>
              <a:cs typeface="Calibri"/>
            </a:endParaRPr>
          </a:p>
          <a:p>
            <a:pPr marL="241300" marR="5080" indent="-228600">
              <a:lnSpc>
                <a:spcPts val="3120"/>
              </a:lnSpc>
              <a:spcBef>
                <a:spcPts val="885"/>
              </a:spcBef>
              <a:buFont typeface="Arial"/>
              <a:buChar char="•"/>
              <a:tabLst>
                <a:tab pos="241300" algn="l"/>
              </a:tabLst>
            </a:pPr>
            <a:r>
              <a:rPr sz="2800" dirty="0">
                <a:latin typeface="Calibri"/>
                <a:cs typeface="Calibri"/>
              </a:rPr>
              <a:t>Environment</a:t>
            </a:r>
            <a:r>
              <a:rPr sz="2800" spc="-45" dirty="0">
                <a:latin typeface="Calibri"/>
                <a:cs typeface="Calibri"/>
              </a:rPr>
              <a:t> </a:t>
            </a:r>
            <a:r>
              <a:rPr sz="2800" spc="-10" dirty="0">
                <a:latin typeface="Calibri"/>
                <a:cs typeface="Calibri"/>
              </a:rPr>
              <a:t>Variables</a:t>
            </a:r>
            <a:r>
              <a:rPr sz="2800" spc="-40" dirty="0">
                <a:latin typeface="Calibri"/>
                <a:cs typeface="Calibri"/>
              </a:rPr>
              <a:t> </a:t>
            </a:r>
            <a:r>
              <a:rPr sz="2800" dirty="0">
                <a:latin typeface="Calibri"/>
                <a:cs typeface="Calibri"/>
              </a:rPr>
              <a:t>:</a:t>
            </a:r>
            <a:r>
              <a:rPr sz="2800" spc="-40" dirty="0">
                <a:latin typeface="Calibri"/>
                <a:cs typeface="Calibri"/>
              </a:rPr>
              <a:t> </a:t>
            </a:r>
            <a:r>
              <a:rPr sz="2800" dirty="0">
                <a:latin typeface="Calibri"/>
                <a:cs typeface="Calibri"/>
              </a:rPr>
              <a:t>These</a:t>
            </a:r>
            <a:r>
              <a:rPr sz="2800" spc="-50" dirty="0">
                <a:latin typeface="Calibri"/>
                <a:cs typeface="Calibri"/>
              </a:rPr>
              <a:t> </a:t>
            </a:r>
            <a:r>
              <a:rPr sz="2800" dirty="0">
                <a:latin typeface="Calibri"/>
                <a:cs typeface="Calibri"/>
              </a:rPr>
              <a:t>can</a:t>
            </a:r>
            <a:r>
              <a:rPr sz="2800" spc="-35" dirty="0">
                <a:latin typeface="Calibri"/>
                <a:cs typeface="Calibri"/>
              </a:rPr>
              <a:t> </a:t>
            </a:r>
            <a:r>
              <a:rPr sz="2800" dirty="0">
                <a:latin typeface="Calibri"/>
                <a:cs typeface="Calibri"/>
              </a:rPr>
              <a:t>be</a:t>
            </a:r>
            <a:r>
              <a:rPr sz="2800" spc="-50" dirty="0">
                <a:latin typeface="Calibri"/>
                <a:cs typeface="Calibri"/>
              </a:rPr>
              <a:t> </a:t>
            </a:r>
            <a:r>
              <a:rPr sz="2800" dirty="0">
                <a:latin typeface="Calibri"/>
                <a:cs typeface="Calibri"/>
              </a:rPr>
              <a:t>set</a:t>
            </a:r>
            <a:r>
              <a:rPr sz="2800" spc="-40" dirty="0">
                <a:latin typeface="Calibri"/>
                <a:cs typeface="Calibri"/>
              </a:rPr>
              <a:t> </a:t>
            </a:r>
            <a:r>
              <a:rPr sz="2800" dirty="0">
                <a:latin typeface="Calibri"/>
                <a:cs typeface="Calibri"/>
              </a:rPr>
              <a:t>by</a:t>
            </a:r>
            <a:r>
              <a:rPr sz="2800" spc="-50" dirty="0">
                <a:latin typeface="Calibri"/>
                <a:cs typeface="Calibri"/>
              </a:rPr>
              <a:t> </a:t>
            </a:r>
            <a:r>
              <a:rPr sz="2800" dirty="0">
                <a:latin typeface="Calibri"/>
                <a:cs typeface="Calibri"/>
              </a:rPr>
              <a:t>a</a:t>
            </a:r>
            <a:r>
              <a:rPr sz="2800" spc="-40" dirty="0">
                <a:latin typeface="Calibri"/>
                <a:cs typeface="Calibri"/>
              </a:rPr>
              <a:t> </a:t>
            </a:r>
            <a:r>
              <a:rPr sz="2800" dirty="0">
                <a:latin typeface="Calibri"/>
                <a:cs typeface="Calibri"/>
              </a:rPr>
              <a:t>user</a:t>
            </a:r>
            <a:r>
              <a:rPr sz="2800" spc="-45" dirty="0">
                <a:latin typeface="Calibri"/>
                <a:cs typeface="Calibri"/>
              </a:rPr>
              <a:t> </a:t>
            </a:r>
            <a:r>
              <a:rPr sz="2800" dirty="0">
                <a:latin typeface="Calibri"/>
                <a:cs typeface="Calibri"/>
              </a:rPr>
              <a:t>before</a:t>
            </a:r>
            <a:r>
              <a:rPr sz="2800" spc="-45" dirty="0">
                <a:latin typeface="Calibri"/>
                <a:cs typeface="Calibri"/>
              </a:rPr>
              <a:t> </a:t>
            </a:r>
            <a:r>
              <a:rPr sz="2800" dirty="0">
                <a:latin typeface="Calibri"/>
                <a:cs typeface="Calibri"/>
              </a:rPr>
              <a:t>running</a:t>
            </a:r>
            <a:r>
              <a:rPr sz="2800" spc="-45" dirty="0">
                <a:latin typeface="Calibri"/>
                <a:cs typeface="Calibri"/>
              </a:rPr>
              <a:t> </a:t>
            </a:r>
            <a:r>
              <a:rPr sz="2800" spc="-50" dirty="0">
                <a:latin typeface="Calibri"/>
                <a:cs typeface="Calibri"/>
              </a:rPr>
              <a:t>a </a:t>
            </a:r>
            <a:r>
              <a:rPr sz="2800" spc="-10" dirty="0">
                <a:latin typeface="Calibri"/>
                <a:cs typeface="Calibri"/>
              </a:rPr>
              <a:t>program.</a:t>
            </a:r>
            <a:endParaRPr sz="2800" dirty="0">
              <a:latin typeface="Calibri"/>
              <a:cs typeface="Calibri"/>
            </a:endParaRPr>
          </a:p>
          <a:p>
            <a:pPr marL="241300" indent="-228600">
              <a:lnSpc>
                <a:spcPct val="100000"/>
              </a:lnSpc>
              <a:spcBef>
                <a:spcPts val="560"/>
              </a:spcBef>
              <a:buFont typeface="Arial"/>
              <a:buChar char="•"/>
              <a:tabLst>
                <a:tab pos="241300" algn="l"/>
              </a:tabLst>
            </a:pPr>
            <a:r>
              <a:rPr sz="2800" dirty="0">
                <a:latin typeface="Calibri"/>
                <a:cs typeface="Calibri"/>
              </a:rPr>
              <a:t>Detailed</a:t>
            </a:r>
            <a:r>
              <a:rPr sz="2800" spc="-40" dirty="0">
                <a:latin typeface="Calibri"/>
                <a:cs typeface="Calibri"/>
              </a:rPr>
              <a:t> </a:t>
            </a:r>
            <a:r>
              <a:rPr sz="2800" dirty="0">
                <a:latin typeface="Calibri"/>
                <a:cs typeface="Calibri"/>
              </a:rPr>
              <a:t>discussions</a:t>
            </a:r>
            <a:r>
              <a:rPr sz="2800" spc="-35" dirty="0">
                <a:latin typeface="Calibri"/>
                <a:cs typeface="Calibri"/>
              </a:rPr>
              <a:t> </a:t>
            </a:r>
            <a:r>
              <a:rPr sz="2800" dirty="0">
                <a:latin typeface="Calibri"/>
                <a:cs typeface="Calibri"/>
              </a:rPr>
              <a:t>on</a:t>
            </a:r>
            <a:r>
              <a:rPr sz="2800" spc="-35" dirty="0">
                <a:latin typeface="Calibri"/>
                <a:cs typeface="Calibri"/>
              </a:rPr>
              <a:t> </a:t>
            </a:r>
            <a:r>
              <a:rPr sz="2800" dirty="0">
                <a:latin typeface="Calibri"/>
                <a:cs typeface="Calibri"/>
              </a:rPr>
              <a:t>environment</a:t>
            </a:r>
            <a:r>
              <a:rPr sz="2800" spc="-45" dirty="0">
                <a:latin typeface="Calibri"/>
                <a:cs typeface="Calibri"/>
              </a:rPr>
              <a:t> </a:t>
            </a:r>
            <a:r>
              <a:rPr sz="2800" dirty="0">
                <a:latin typeface="Calibri"/>
                <a:cs typeface="Calibri"/>
              </a:rPr>
              <a:t>variables</a:t>
            </a:r>
            <a:r>
              <a:rPr sz="2800" spc="-35" dirty="0">
                <a:latin typeface="Calibri"/>
                <a:cs typeface="Calibri"/>
              </a:rPr>
              <a:t> </a:t>
            </a:r>
            <a:r>
              <a:rPr sz="2800" dirty="0">
                <a:latin typeface="Calibri"/>
                <a:cs typeface="Calibri"/>
              </a:rPr>
              <a:t>will</a:t>
            </a:r>
            <a:r>
              <a:rPr sz="2800" spc="-45" dirty="0">
                <a:latin typeface="Calibri"/>
                <a:cs typeface="Calibri"/>
              </a:rPr>
              <a:t> </a:t>
            </a:r>
            <a:r>
              <a:rPr sz="2800" dirty="0">
                <a:latin typeface="Calibri"/>
                <a:cs typeface="Calibri"/>
              </a:rPr>
              <a:t>be</a:t>
            </a:r>
            <a:r>
              <a:rPr sz="2800" spc="-50" dirty="0">
                <a:latin typeface="Calibri"/>
                <a:cs typeface="Calibri"/>
              </a:rPr>
              <a:t> </a:t>
            </a:r>
            <a:r>
              <a:rPr sz="2800" dirty="0">
                <a:latin typeface="Calibri"/>
                <a:cs typeface="Calibri"/>
              </a:rPr>
              <a:t>in</a:t>
            </a:r>
            <a:r>
              <a:rPr sz="2800" spc="-35" dirty="0">
                <a:latin typeface="Calibri"/>
                <a:cs typeface="Calibri"/>
              </a:rPr>
              <a:t> </a:t>
            </a:r>
            <a:r>
              <a:rPr sz="2800" dirty="0">
                <a:latin typeface="Calibri"/>
                <a:cs typeface="Calibri"/>
              </a:rPr>
              <a:t>Chapter</a:t>
            </a:r>
            <a:r>
              <a:rPr sz="2800" spc="-45" dirty="0">
                <a:latin typeface="Calibri"/>
                <a:cs typeface="Calibri"/>
              </a:rPr>
              <a:t> </a:t>
            </a:r>
            <a:r>
              <a:rPr sz="2800" spc="-25" dirty="0">
                <a:latin typeface="Calibri"/>
                <a:cs typeface="Calibri"/>
              </a:rPr>
              <a:t>2.</a:t>
            </a:r>
            <a:endParaRPr sz="2800" dirty="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0" rIns="0" bIns="0" rtlCol="0">
            <a:spAutoFit/>
          </a:bodyPr>
          <a:lstStyle/>
          <a:p>
            <a:pPr marL="601345">
              <a:lnSpc>
                <a:spcPct val="100000"/>
              </a:lnSpc>
              <a:spcBef>
                <a:spcPts val="100"/>
              </a:spcBef>
            </a:pPr>
            <a:r>
              <a:rPr spc="-10" dirty="0"/>
              <a:t>Attacks</a:t>
            </a:r>
            <a:r>
              <a:rPr spc="-140" dirty="0"/>
              <a:t> </a:t>
            </a:r>
            <a:r>
              <a:rPr dirty="0"/>
              <a:t>via</a:t>
            </a:r>
            <a:r>
              <a:rPr spc="-135" dirty="0"/>
              <a:t> </a:t>
            </a:r>
            <a:r>
              <a:rPr dirty="0"/>
              <a:t>Environment</a:t>
            </a:r>
            <a:r>
              <a:rPr spc="-135" dirty="0"/>
              <a:t> </a:t>
            </a:r>
            <a:r>
              <a:rPr spc="-20" dirty="0"/>
              <a:t>Variables</a:t>
            </a:r>
          </a:p>
        </p:txBody>
      </p:sp>
      <p:sp>
        <p:nvSpPr>
          <p:cNvPr id="3" name="object 3"/>
          <p:cNvSpPr txBox="1"/>
          <p:nvPr/>
        </p:nvSpPr>
        <p:spPr>
          <a:xfrm>
            <a:off x="916939" y="1405635"/>
            <a:ext cx="10013950" cy="5514330"/>
          </a:xfrm>
          <a:prstGeom prst="rect">
            <a:avLst/>
          </a:prstGeom>
        </p:spPr>
        <p:txBody>
          <a:bodyPr vert="horz" wrap="square" lIns="0" tIns="63500" rIns="0" bIns="0" rtlCol="0">
            <a:spAutoFit/>
          </a:bodyPr>
          <a:lstStyle/>
          <a:p>
            <a:pPr marL="241300" marR="486409" indent="-228600">
              <a:lnSpc>
                <a:spcPts val="3000"/>
              </a:lnSpc>
              <a:spcBef>
                <a:spcPts val="500"/>
              </a:spcBef>
              <a:buFont typeface="Arial"/>
              <a:buChar char="•"/>
              <a:tabLst>
                <a:tab pos="241300" algn="l"/>
              </a:tabLst>
            </a:pPr>
            <a:r>
              <a:rPr lang="en-US" sz="2800" dirty="0">
                <a:latin typeface="Calibri"/>
                <a:cs typeface="Calibri"/>
              </a:rPr>
              <a:t>What are environment variables?</a:t>
            </a:r>
            <a:endParaRPr lang="en-US" sz="2800" spc="-25" dirty="0">
              <a:latin typeface="Calibri"/>
              <a:cs typeface="Calibri"/>
            </a:endParaRPr>
          </a:p>
          <a:p>
            <a:pPr marL="12700" marR="486409" lvl="2">
              <a:lnSpc>
                <a:spcPts val="3000"/>
              </a:lnSpc>
              <a:spcBef>
                <a:spcPts val="500"/>
              </a:spcBef>
              <a:tabLst>
                <a:tab pos="241300" algn="l"/>
              </a:tabLst>
            </a:pPr>
            <a:r>
              <a:rPr lang="en-US" sz="2800" spc="-25" dirty="0">
                <a:latin typeface="Calibri"/>
                <a:cs typeface="Calibri"/>
              </a:rPr>
              <a:t>Variables of a program that point to another file for input.</a:t>
            </a:r>
          </a:p>
          <a:p>
            <a:pPr marL="241300" marR="486409" indent="-228600">
              <a:lnSpc>
                <a:spcPts val="3000"/>
              </a:lnSpc>
              <a:spcBef>
                <a:spcPts val="500"/>
              </a:spcBef>
              <a:buFont typeface="Arial"/>
              <a:buChar char="•"/>
              <a:tabLst>
                <a:tab pos="241300" algn="l"/>
              </a:tabLst>
            </a:pPr>
            <a:r>
              <a:rPr lang="en-US" sz="2800" spc="-25" dirty="0">
                <a:latin typeface="Calibri"/>
                <a:cs typeface="Calibri"/>
              </a:rPr>
              <a:t>What is the PATH environment variable? (an env var used by Bash)</a:t>
            </a:r>
          </a:p>
          <a:p>
            <a:pPr marL="12700" marR="486409">
              <a:lnSpc>
                <a:spcPts val="3000"/>
              </a:lnSpc>
              <a:spcBef>
                <a:spcPts val="500"/>
              </a:spcBef>
              <a:tabLst>
                <a:tab pos="241300" algn="l"/>
              </a:tabLst>
            </a:pPr>
            <a:r>
              <a:rPr lang="en-US" sz="2800" spc="-25" dirty="0">
                <a:latin typeface="Calibri"/>
                <a:cs typeface="Calibri"/>
              </a:rPr>
              <a:t>	if you do not proceed a command with / in a shell, then it will by default search the current directory, then second it will pass in PATH and search that directory for the command. This is why commands such as ‘ls’ command works when you are in any directory in a shell.</a:t>
            </a:r>
          </a:p>
          <a:p>
            <a:pPr marL="241300" marR="486409" indent="-228600">
              <a:lnSpc>
                <a:spcPts val="3000"/>
              </a:lnSpc>
              <a:spcBef>
                <a:spcPts val="500"/>
              </a:spcBef>
              <a:buFont typeface="Arial"/>
              <a:buChar char="•"/>
              <a:tabLst>
                <a:tab pos="241300" algn="l"/>
              </a:tabLst>
            </a:pPr>
            <a:endParaRPr lang="en-US" sz="2800" spc="-25" dirty="0">
              <a:latin typeface="Calibri"/>
              <a:cs typeface="Calibri"/>
            </a:endParaRPr>
          </a:p>
          <a:p>
            <a:pPr marL="241300" marR="486409" indent="-228600">
              <a:lnSpc>
                <a:spcPts val="3000"/>
              </a:lnSpc>
              <a:spcBef>
                <a:spcPts val="500"/>
              </a:spcBef>
              <a:buFont typeface="Arial"/>
              <a:buChar char="•"/>
              <a:tabLst>
                <a:tab pos="241300" algn="l"/>
              </a:tabLst>
            </a:pPr>
            <a:r>
              <a:rPr lang="en-US" sz="2800" spc="-25" dirty="0">
                <a:latin typeface="Calibri"/>
                <a:cs typeface="Calibri"/>
              </a:rPr>
              <a:t>How can System(“Is”) be exploited?</a:t>
            </a:r>
          </a:p>
          <a:p>
            <a:pPr marL="241300" marR="486409" indent="-228600">
              <a:lnSpc>
                <a:spcPts val="3000"/>
              </a:lnSpc>
              <a:spcBef>
                <a:spcPts val="500"/>
              </a:spcBef>
              <a:buFont typeface="Arial"/>
              <a:buChar char="•"/>
              <a:tabLst>
                <a:tab pos="241300" algn="l"/>
              </a:tabLst>
            </a:pPr>
            <a:endParaRPr lang="en-US" sz="2800" spc="-25" dirty="0">
              <a:latin typeface="Calibri"/>
              <a:cs typeface="Calibri"/>
            </a:endParaRPr>
          </a:p>
          <a:p>
            <a:pPr marL="12700" marR="486409">
              <a:lnSpc>
                <a:spcPts val="3000"/>
              </a:lnSpc>
              <a:spcBef>
                <a:spcPts val="500"/>
              </a:spcBef>
              <a:tabLst>
                <a:tab pos="241300" algn="l"/>
              </a:tabLst>
            </a:pPr>
            <a:endParaRPr sz="2800" dirty="0">
              <a:latin typeface="Calibri"/>
              <a:cs typeface="Calibri"/>
            </a:endParaRPr>
          </a:p>
        </p:txBody>
      </p:sp>
    </p:spTree>
    <p:extLst>
      <p:ext uri="{BB962C8B-B14F-4D97-AF65-F5344CB8AC3E}">
        <p14:creationId xmlns:p14="http://schemas.microsoft.com/office/powerpoint/2010/main" val="41082912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02480" y="611124"/>
            <a:ext cx="3987165" cy="695960"/>
          </a:xfrm>
          <a:prstGeom prst="rect">
            <a:avLst/>
          </a:prstGeom>
        </p:spPr>
        <p:txBody>
          <a:bodyPr vert="horz" wrap="square" lIns="0" tIns="12700" rIns="0" bIns="0" rtlCol="0">
            <a:spAutoFit/>
          </a:bodyPr>
          <a:lstStyle/>
          <a:p>
            <a:pPr marL="12700">
              <a:lnSpc>
                <a:spcPct val="100000"/>
              </a:lnSpc>
              <a:spcBef>
                <a:spcPts val="100"/>
              </a:spcBef>
            </a:pPr>
            <a:r>
              <a:rPr dirty="0"/>
              <a:t>Users</a:t>
            </a:r>
            <a:r>
              <a:rPr spc="-60" dirty="0"/>
              <a:t> </a:t>
            </a:r>
            <a:r>
              <a:rPr dirty="0"/>
              <a:t>and</a:t>
            </a:r>
            <a:r>
              <a:rPr spc="-45" dirty="0"/>
              <a:t> </a:t>
            </a:r>
            <a:r>
              <a:rPr spc="-10" dirty="0"/>
              <a:t>Groups</a:t>
            </a:r>
          </a:p>
        </p:txBody>
      </p:sp>
      <p:sp>
        <p:nvSpPr>
          <p:cNvPr id="3" name="object 3"/>
          <p:cNvSpPr/>
          <p:nvPr/>
        </p:nvSpPr>
        <p:spPr>
          <a:xfrm>
            <a:off x="2412605" y="2655710"/>
            <a:ext cx="3294379" cy="0"/>
          </a:xfrm>
          <a:custGeom>
            <a:avLst/>
            <a:gdLst/>
            <a:ahLst/>
            <a:cxnLst/>
            <a:rect l="l" t="t" r="r" b="b"/>
            <a:pathLst>
              <a:path w="3294379">
                <a:moveTo>
                  <a:pt x="0" y="0"/>
                </a:moveTo>
                <a:lnTo>
                  <a:pt x="3294132" y="1"/>
                </a:lnTo>
              </a:path>
            </a:pathLst>
          </a:custGeom>
          <a:ln w="28575">
            <a:solidFill>
              <a:srgbClr val="C00000"/>
            </a:solidFill>
          </a:ln>
        </p:spPr>
        <p:txBody>
          <a:bodyPr wrap="square" lIns="0" tIns="0" rIns="0" bIns="0" rtlCol="0"/>
          <a:lstStyle/>
          <a:p>
            <a:endParaRPr/>
          </a:p>
        </p:txBody>
      </p:sp>
      <p:sp>
        <p:nvSpPr>
          <p:cNvPr id="4" name="object 4"/>
          <p:cNvSpPr/>
          <p:nvPr/>
        </p:nvSpPr>
        <p:spPr>
          <a:xfrm>
            <a:off x="5796595" y="2655710"/>
            <a:ext cx="472440" cy="0"/>
          </a:xfrm>
          <a:custGeom>
            <a:avLst/>
            <a:gdLst/>
            <a:ahLst/>
            <a:cxnLst/>
            <a:rect l="l" t="t" r="r" b="b"/>
            <a:pathLst>
              <a:path w="472439">
                <a:moveTo>
                  <a:pt x="0" y="0"/>
                </a:moveTo>
                <a:lnTo>
                  <a:pt x="472003" y="1"/>
                </a:lnTo>
              </a:path>
            </a:pathLst>
          </a:custGeom>
          <a:ln w="28575">
            <a:solidFill>
              <a:srgbClr val="C00000"/>
            </a:solidFill>
          </a:ln>
        </p:spPr>
        <p:txBody>
          <a:bodyPr wrap="square" lIns="0" tIns="0" rIns="0" bIns="0" rtlCol="0"/>
          <a:lstStyle/>
          <a:p>
            <a:endParaRPr/>
          </a:p>
        </p:txBody>
      </p:sp>
      <p:sp>
        <p:nvSpPr>
          <p:cNvPr id="5" name="object 5"/>
          <p:cNvSpPr/>
          <p:nvPr/>
        </p:nvSpPr>
        <p:spPr>
          <a:xfrm>
            <a:off x="6630796" y="2655710"/>
            <a:ext cx="396875" cy="0"/>
          </a:xfrm>
          <a:custGeom>
            <a:avLst/>
            <a:gdLst/>
            <a:ahLst/>
            <a:cxnLst/>
            <a:rect l="l" t="t" r="r" b="b"/>
            <a:pathLst>
              <a:path w="396875">
                <a:moveTo>
                  <a:pt x="0" y="0"/>
                </a:moveTo>
                <a:lnTo>
                  <a:pt x="396563" y="1"/>
                </a:lnTo>
              </a:path>
            </a:pathLst>
          </a:custGeom>
          <a:ln w="28575">
            <a:solidFill>
              <a:srgbClr val="C00000"/>
            </a:solidFill>
          </a:ln>
        </p:spPr>
        <p:txBody>
          <a:bodyPr wrap="square" lIns="0" tIns="0" rIns="0" bIns="0" rtlCol="0"/>
          <a:lstStyle/>
          <a:p>
            <a:endParaRPr/>
          </a:p>
        </p:txBody>
      </p:sp>
      <p:sp>
        <p:nvSpPr>
          <p:cNvPr id="6" name="object 6"/>
          <p:cNvSpPr/>
          <p:nvPr/>
        </p:nvSpPr>
        <p:spPr>
          <a:xfrm>
            <a:off x="7103084" y="2655710"/>
            <a:ext cx="212725" cy="0"/>
          </a:xfrm>
          <a:custGeom>
            <a:avLst/>
            <a:gdLst/>
            <a:ahLst/>
            <a:cxnLst/>
            <a:rect l="l" t="t" r="r" b="b"/>
            <a:pathLst>
              <a:path w="212725">
                <a:moveTo>
                  <a:pt x="0" y="0"/>
                </a:moveTo>
                <a:lnTo>
                  <a:pt x="212110" y="1"/>
                </a:lnTo>
              </a:path>
            </a:pathLst>
          </a:custGeom>
          <a:ln w="28575">
            <a:solidFill>
              <a:srgbClr val="C00000"/>
            </a:solidFill>
          </a:ln>
        </p:spPr>
        <p:txBody>
          <a:bodyPr wrap="square" lIns="0" tIns="0" rIns="0" bIns="0" rtlCol="0"/>
          <a:lstStyle/>
          <a:p>
            <a:endParaRPr/>
          </a:p>
        </p:txBody>
      </p:sp>
      <p:sp>
        <p:nvSpPr>
          <p:cNvPr id="7" name="object 7"/>
          <p:cNvSpPr/>
          <p:nvPr/>
        </p:nvSpPr>
        <p:spPr>
          <a:xfrm>
            <a:off x="6344019" y="2655710"/>
            <a:ext cx="212725" cy="0"/>
          </a:xfrm>
          <a:custGeom>
            <a:avLst/>
            <a:gdLst/>
            <a:ahLst/>
            <a:cxnLst/>
            <a:rect l="l" t="t" r="r" b="b"/>
            <a:pathLst>
              <a:path w="212725">
                <a:moveTo>
                  <a:pt x="0" y="0"/>
                </a:moveTo>
                <a:lnTo>
                  <a:pt x="212110" y="1"/>
                </a:lnTo>
              </a:path>
            </a:pathLst>
          </a:custGeom>
          <a:ln w="28575">
            <a:solidFill>
              <a:srgbClr val="C00000"/>
            </a:solidFill>
          </a:ln>
        </p:spPr>
        <p:txBody>
          <a:bodyPr wrap="square" lIns="0" tIns="0" rIns="0" bIns="0" rtlCol="0"/>
          <a:lstStyle/>
          <a:p>
            <a:endParaRPr/>
          </a:p>
        </p:txBody>
      </p:sp>
      <p:sp>
        <p:nvSpPr>
          <p:cNvPr id="8" name="object 8"/>
          <p:cNvSpPr/>
          <p:nvPr/>
        </p:nvSpPr>
        <p:spPr>
          <a:xfrm>
            <a:off x="1534104" y="2656300"/>
            <a:ext cx="598805" cy="0"/>
          </a:xfrm>
          <a:custGeom>
            <a:avLst/>
            <a:gdLst/>
            <a:ahLst/>
            <a:cxnLst/>
            <a:rect l="l" t="t" r="r" b="b"/>
            <a:pathLst>
              <a:path w="598805">
                <a:moveTo>
                  <a:pt x="0" y="0"/>
                </a:moveTo>
                <a:lnTo>
                  <a:pt x="598299" y="1"/>
                </a:lnTo>
              </a:path>
            </a:pathLst>
          </a:custGeom>
          <a:ln w="28575">
            <a:solidFill>
              <a:srgbClr val="C00000"/>
            </a:solidFill>
          </a:ln>
        </p:spPr>
        <p:txBody>
          <a:bodyPr wrap="square" lIns="0" tIns="0" rIns="0" bIns="0" rtlCol="0"/>
          <a:lstStyle/>
          <a:p>
            <a:endParaRPr/>
          </a:p>
        </p:txBody>
      </p:sp>
      <p:sp>
        <p:nvSpPr>
          <p:cNvPr id="9" name="object 9"/>
          <p:cNvSpPr txBox="1"/>
          <p:nvPr/>
        </p:nvSpPr>
        <p:spPr>
          <a:xfrm>
            <a:off x="916939" y="1769364"/>
            <a:ext cx="9996805" cy="4120515"/>
          </a:xfrm>
          <a:prstGeom prst="rect">
            <a:avLst/>
          </a:prstGeom>
        </p:spPr>
        <p:txBody>
          <a:bodyPr vert="horz" wrap="square" lIns="0" tIns="12700" rIns="0" bIns="0" rtlCol="0">
            <a:spAutoFit/>
          </a:bodyPr>
          <a:lstStyle/>
          <a:p>
            <a:pPr marL="240665" indent="-227965">
              <a:lnSpc>
                <a:spcPct val="100000"/>
              </a:lnSpc>
              <a:spcBef>
                <a:spcPts val="100"/>
              </a:spcBef>
              <a:buFont typeface="Arial"/>
              <a:buChar char="•"/>
              <a:tabLst>
                <a:tab pos="240665" algn="l"/>
                <a:tab pos="241300" algn="l"/>
              </a:tabLst>
            </a:pPr>
            <a:r>
              <a:rPr sz="2000" dirty="0">
                <a:latin typeface="Calibri"/>
                <a:cs typeface="Calibri"/>
              </a:rPr>
              <a:t>The</a:t>
            </a:r>
            <a:r>
              <a:rPr sz="2000" spc="-40" dirty="0">
                <a:latin typeface="Calibri"/>
                <a:cs typeface="Calibri"/>
              </a:rPr>
              <a:t> </a:t>
            </a:r>
            <a:r>
              <a:rPr sz="2000" dirty="0">
                <a:latin typeface="Calibri"/>
                <a:cs typeface="Calibri"/>
              </a:rPr>
              <a:t>encrypted</a:t>
            </a:r>
            <a:r>
              <a:rPr sz="2000" spc="-35" dirty="0">
                <a:latin typeface="Calibri"/>
                <a:cs typeface="Calibri"/>
              </a:rPr>
              <a:t> </a:t>
            </a:r>
            <a:r>
              <a:rPr sz="2000" dirty="0">
                <a:latin typeface="Calibri"/>
                <a:cs typeface="Calibri"/>
              </a:rPr>
              <a:t>password</a:t>
            </a:r>
            <a:r>
              <a:rPr sz="2000" spc="-30" dirty="0">
                <a:latin typeface="Calibri"/>
                <a:cs typeface="Calibri"/>
              </a:rPr>
              <a:t> </a:t>
            </a:r>
            <a:r>
              <a:rPr sz="2000" dirty="0">
                <a:latin typeface="Calibri"/>
                <a:cs typeface="Calibri"/>
              </a:rPr>
              <a:t>is</a:t>
            </a:r>
            <a:r>
              <a:rPr sz="2000" spc="-30" dirty="0">
                <a:latin typeface="Calibri"/>
                <a:cs typeface="Calibri"/>
              </a:rPr>
              <a:t> </a:t>
            </a:r>
            <a:r>
              <a:rPr sz="2000" dirty="0">
                <a:latin typeface="Calibri"/>
                <a:cs typeface="Calibri"/>
              </a:rPr>
              <a:t>stored</a:t>
            </a:r>
            <a:r>
              <a:rPr sz="2000" spc="-30" dirty="0">
                <a:latin typeface="Calibri"/>
                <a:cs typeface="Calibri"/>
              </a:rPr>
              <a:t> </a:t>
            </a:r>
            <a:r>
              <a:rPr sz="2000" dirty="0">
                <a:latin typeface="Calibri"/>
                <a:cs typeface="Calibri"/>
              </a:rPr>
              <a:t>in</a:t>
            </a:r>
            <a:r>
              <a:rPr sz="2000" spc="-30" dirty="0">
                <a:latin typeface="Calibri"/>
                <a:cs typeface="Calibri"/>
              </a:rPr>
              <a:t> </a:t>
            </a:r>
            <a:r>
              <a:rPr sz="2000" spc="-10" dirty="0">
                <a:latin typeface="Calibri"/>
                <a:cs typeface="Calibri"/>
              </a:rPr>
              <a:t>/etc/shadow</a:t>
            </a:r>
            <a:endParaRPr sz="2000">
              <a:latin typeface="Calibri"/>
              <a:cs typeface="Calibri"/>
            </a:endParaRPr>
          </a:p>
          <a:p>
            <a:pPr marL="697865" lvl="1" indent="-227965">
              <a:lnSpc>
                <a:spcPct val="100000"/>
              </a:lnSpc>
              <a:spcBef>
                <a:spcPts val="1810"/>
              </a:spcBef>
              <a:buFont typeface="Arial"/>
              <a:buChar char="•"/>
              <a:tabLst>
                <a:tab pos="697865" algn="l"/>
                <a:tab pos="698500" algn="l"/>
                <a:tab pos="6618605" algn="l"/>
                <a:tab pos="6871970" algn="l"/>
              </a:tabLst>
            </a:pPr>
            <a:r>
              <a:rPr sz="1700" spc="-10" dirty="0">
                <a:latin typeface="Calibri"/>
                <a:cs typeface="Calibri"/>
              </a:rPr>
              <a:t>john:$6$Etg2ExUZ$F9NTP7omafhKIlqaBMqng1:15651:0:99999:7:</a:t>
            </a:r>
            <a:r>
              <a:rPr sz="1700" dirty="0">
                <a:latin typeface="Calibri"/>
                <a:cs typeface="Calibri"/>
              </a:rPr>
              <a:t>	</a:t>
            </a:r>
            <a:r>
              <a:rPr sz="1700" spc="-50" dirty="0">
                <a:latin typeface="Calibri"/>
                <a:cs typeface="Calibri"/>
              </a:rPr>
              <a:t>:</a:t>
            </a:r>
            <a:r>
              <a:rPr sz="1700" dirty="0">
                <a:latin typeface="Calibri"/>
                <a:cs typeface="Calibri"/>
              </a:rPr>
              <a:t>	</a:t>
            </a:r>
            <a:r>
              <a:rPr sz="1700" spc="-50" dirty="0">
                <a:latin typeface="Calibri"/>
                <a:cs typeface="Calibri"/>
              </a:rPr>
              <a:t>:</a:t>
            </a:r>
            <a:endParaRPr sz="1700">
              <a:latin typeface="Calibri"/>
              <a:cs typeface="Calibri"/>
            </a:endParaRPr>
          </a:p>
          <a:p>
            <a:pPr marL="956944">
              <a:lnSpc>
                <a:spcPct val="100000"/>
              </a:lnSpc>
              <a:spcBef>
                <a:spcPts val="1605"/>
              </a:spcBef>
              <a:tabLst>
                <a:tab pos="3369310" algn="l"/>
                <a:tab pos="5059045" algn="l"/>
                <a:tab pos="5584825" algn="l"/>
                <a:tab pos="5941695" algn="l"/>
                <a:tab pos="6211570" algn="l"/>
                <a:tab pos="6709409" algn="l"/>
                <a:tab pos="6971665" algn="l"/>
              </a:tabLst>
            </a:pPr>
            <a:r>
              <a:rPr sz="1800" spc="-50" dirty="0">
                <a:latin typeface="Calibri"/>
                <a:cs typeface="Calibri"/>
              </a:rPr>
              <a:t>1</a:t>
            </a:r>
            <a:r>
              <a:rPr sz="1800" dirty="0">
                <a:latin typeface="Calibri"/>
                <a:cs typeface="Calibri"/>
              </a:rPr>
              <a:t>	</a:t>
            </a:r>
            <a:r>
              <a:rPr sz="2700" spc="-75" baseline="1543" dirty="0">
                <a:latin typeface="Calibri"/>
                <a:cs typeface="Calibri"/>
              </a:rPr>
              <a:t>2</a:t>
            </a:r>
            <a:r>
              <a:rPr sz="2700" baseline="1543" dirty="0">
                <a:latin typeface="Calibri"/>
                <a:cs typeface="Calibri"/>
              </a:rPr>
              <a:t>	</a:t>
            </a:r>
            <a:r>
              <a:rPr sz="1800" spc="-50" dirty="0">
                <a:latin typeface="Calibri"/>
                <a:cs typeface="Calibri"/>
              </a:rPr>
              <a:t>3</a:t>
            </a:r>
            <a:r>
              <a:rPr sz="1800" dirty="0">
                <a:latin typeface="Calibri"/>
                <a:cs typeface="Calibri"/>
              </a:rPr>
              <a:t>	</a:t>
            </a:r>
            <a:r>
              <a:rPr sz="1800" spc="-50" dirty="0">
                <a:latin typeface="Calibri"/>
                <a:cs typeface="Calibri"/>
              </a:rPr>
              <a:t>4</a:t>
            </a:r>
            <a:r>
              <a:rPr sz="1800" dirty="0">
                <a:latin typeface="Calibri"/>
                <a:cs typeface="Calibri"/>
              </a:rPr>
              <a:t>	</a:t>
            </a:r>
            <a:r>
              <a:rPr sz="1800" spc="-50" dirty="0">
                <a:latin typeface="Calibri"/>
                <a:cs typeface="Calibri"/>
              </a:rPr>
              <a:t>5</a:t>
            </a:r>
            <a:r>
              <a:rPr sz="1800" dirty="0">
                <a:latin typeface="Calibri"/>
                <a:cs typeface="Calibri"/>
              </a:rPr>
              <a:t>	</a:t>
            </a:r>
            <a:r>
              <a:rPr sz="2700" baseline="1543" dirty="0">
                <a:latin typeface="Calibri"/>
                <a:cs typeface="Calibri"/>
              </a:rPr>
              <a:t>6</a:t>
            </a:r>
            <a:r>
              <a:rPr sz="2700" spc="600" baseline="1543" dirty="0">
                <a:latin typeface="Calibri"/>
                <a:cs typeface="Calibri"/>
              </a:rPr>
              <a:t> </a:t>
            </a:r>
            <a:r>
              <a:rPr sz="2700" spc="-75" baseline="1543" dirty="0">
                <a:latin typeface="Calibri"/>
                <a:cs typeface="Calibri"/>
              </a:rPr>
              <a:t>7</a:t>
            </a:r>
            <a:r>
              <a:rPr sz="2700" baseline="1543" dirty="0">
                <a:latin typeface="Calibri"/>
                <a:cs typeface="Calibri"/>
              </a:rPr>
              <a:t>	</a:t>
            </a:r>
            <a:r>
              <a:rPr sz="2700" spc="-75" baseline="1543" dirty="0">
                <a:latin typeface="Calibri"/>
                <a:cs typeface="Calibri"/>
              </a:rPr>
              <a:t>8</a:t>
            </a:r>
            <a:r>
              <a:rPr sz="2700" baseline="1543" dirty="0">
                <a:latin typeface="Calibri"/>
                <a:cs typeface="Calibri"/>
              </a:rPr>
              <a:t>	</a:t>
            </a:r>
            <a:r>
              <a:rPr sz="1800" spc="-50" dirty="0">
                <a:latin typeface="Calibri"/>
                <a:cs typeface="Calibri"/>
              </a:rPr>
              <a:t>9</a:t>
            </a:r>
            <a:endParaRPr sz="1800">
              <a:latin typeface="Calibri"/>
              <a:cs typeface="Calibri"/>
            </a:endParaRPr>
          </a:p>
          <a:p>
            <a:pPr marL="240665" indent="-227965">
              <a:lnSpc>
                <a:spcPts val="2345"/>
              </a:lnSpc>
              <a:spcBef>
                <a:spcPts val="1095"/>
              </a:spcBef>
              <a:buFont typeface="Arial"/>
              <a:buChar char="•"/>
              <a:tabLst>
                <a:tab pos="240665" algn="l"/>
                <a:tab pos="241300" algn="l"/>
              </a:tabLst>
            </a:pPr>
            <a:r>
              <a:rPr sz="2000" dirty="0">
                <a:latin typeface="Calibri"/>
                <a:cs typeface="Calibri"/>
              </a:rPr>
              <a:t>The</a:t>
            </a:r>
            <a:r>
              <a:rPr sz="2000" spc="-10" dirty="0">
                <a:latin typeface="Calibri"/>
                <a:cs typeface="Calibri"/>
              </a:rPr>
              <a:t> </a:t>
            </a:r>
            <a:r>
              <a:rPr sz="2000" dirty="0">
                <a:latin typeface="Calibri"/>
                <a:cs typeface="Calibri"/>
              </a:rPr>
              <a:t>fields</a:t>
            </a:r>
            <a:r>
              <a:rPr sz="2000" spc="-10" dirty="0">
                <a:latin typeface="Calibri"/>
                <a:cs typeface="Calibri"/>
              </a:rPr>
              <a:t> </a:t>
            </a:r>
            <a:r>
              <a:rPr sz="2000" dirty="0">
                <a:latin typeface="Calibri"/>
                <a:cs typeface="Calibri"/>
              </a:rPr>
              <a:t>are</a:t>
            </a:r>
            <a:r>
              <a:rPr sz="2000" spc="-10" dirty="0">
                <a:latin typeface="Calibri"/>
                <a:cs typeface="Calibri"/>
              </a:rPr>
              <a:t> </a:t>
            </a:r>
            <a:r>
              <a:rPr sz="2000" dirty="0">
                <a:latin typeface="Calibri"/>
                <a:cs typeface="Calibri"/>
              </a:rPr>
              <a:t>as</a:t>
            </a:r>
            <a:r>
              <a:rPr sz="2000" spc="-5" dirty="0">
                <a:latin typeface="Calibri"/>
                <a:cs typeface="Calibri"/>
              </a:rPr>
              <a:t> </a:t>
            </a:r>
            <a:r>
              <a:rPr sz="2000" spc="-10" dirty="0">
                <a:latin typeface="Calibri"/>
                <a:cs typeface="Calibri"/>
              </a:rPr>
              <a:t>follow:</a:t>
            </a:r>
            <a:endParaRPr sz="2000">
              <a:latin typeface="Calibri"/>
              <a:cs typeface="Calibri"/>
            </a:endParaRPr>
          </a:p>
          <a:p>
            <a:pPr marL="697865" lvl="1" indent="-227965">
              <a:lnSpc>
                <a:spcPts val="1914"/>
              </a:lnSpc>
              <a:buFont typeface="Arial"/>
              <a:buChar char="•"/>
              <a:tabLst>
                <a:tab pos="697865" algn="l"/>
                <a:tab pos="698500" algn="l"/>
              </a:tabLst>
            </a:pPr>
            <a:r>
              <a:rPr sz="1700" dirty="0">
                <a:latin typeface="Calibri"/>
                <a:cs typeface="Calibri"/>
              </a:rPr>
              <a:t>1:</a:t>
            </a:r>
            <a:r>
              <a:rPr sz="1700" spc="-15" dirty="0">
                <a:latin typeface="Calibri"/>
                <a:cs typeface="Calibri"/>
              </a:rPr>
              <a:t> </a:t>
            </a:r>
            <a:r>
              <a:rPr sz="1700" spc="-10" dirty="0">
                <a:latin typeface="Calibri"/>
                <a:cs typeface="Calibri"/>
              </a:rPr>
              <a:t>username</a:t>
            </a:r>
            <a:endParaRPr sz="1700">
              <a:latin typeface="Calibri"/>
              <a:cs typeface="Calibri"/>
            </a:endParaRPr>
          </a:p>
          <a:p>
            <a:pPr marL="697865" lvl="1" indent="-227965">
              <a:lnSpc>
                <a:spcPts val="1945"/>
              </a:lnSpc>
              <a:buFont typeface="Arial"/>
              <a:buChar char="•"/>
              <a:tabLst>
                <a:tab pos="697865" algn="l"/>
                <a:tab pos="698500" algn="l"/>
              </a:tabLst>
            </a:pPr>
            <a:r>
              <a:rPr sz="1700" dirty="0">
                <a:latin typeface="Calibri"/>
                <a:cs typeface="Calibri"/>
              </a:rPr>
              <a:t>2:</a:t>
            </a:r>
            <a:r>
              <a:rPr sz="1700" spc="-20" dirty="0">
                <a:latin typeface="Calibri"/>
                <a:cs typeface="Calibri"/>
              </a:rPr>
              <a:t> </a:t>
            </a:r>
            <a:r>
              <a:rPr sz="1700" dirty="0">
                <a:latin typeface="Calibri"/>
                <a:cs typeface="Calibri"/>
              </a:rPr>
              <a:t>encoded</a:t>
            </a:r>
            <a:r>
              <a:rPr sz="1700" spc="-20" dirty="0">
                <a:latin typeface="Calibri"/>
                <a:cs typeface="Calibri"/>
              </a:rPr>
              <a:t> </a:t>
            </a:r>
            <a:r>
              <a:rPr sz="1700" spc="-10" dirty="0">
                <a:latin typeface="Calibri"/>
                <a:cs typeface="Calibri"/>
              </a:rPr>
              <a:t>password</a:t>
            </a:r>
            <a:endParaRPr sz="1700">
              <a:latin typeface="Calibri"/>
              <a:cs typeface="Calibri"/>
            </a:endParaRPr>
          </a:p>
          <a:p>
            <a:pPr marL="697865" lvl="1" indent="-227965">
              <a:lnSpc>
                <a:spcPts val="1955"/>
              </a:lnSpc>
              <a:buFont typeface="Arial"/>
              <a:buChar char="•"/>
              <a:tabLst>
                <a:tab pos="697865" algn="l"/>
                <a:tab pos="698500" algn="l"/>
              </a:tabLst>
            </a:pPr>
            <a:r>
              <a:rPr sz="1700" dirty="0">
                <a:latin typeface="Calibri"/>
                <a:cs typeface="Calibri"/>
              </a:rPr>
              <a:t>3:</a:t>
            </a:r>
            <a:r>
              <a:rPr sz="1700" spc="-40" dirty="0">
                <a:latin typeface="Calibri"/>
                <a:cs typeface="Calibri"/>
              </a:rPr>
              <a:t> </a:t>
            </a:r>
            <a:r>
              <a:rPr sz="1700" dirty="0">
                <a:latin typeface="Calibri"/>
                <a:cs typeface="Calibri"/>
              </a:rPr>
              <a:t>days</a:t>
            </a:r>
            <a:r>
              <a:rPr sz="1700" spc="-25" dirty="0">
                <a:latin typeface="Calibri"/>
                <a:cs typeface="Calibri"/>
              </a:rPr>
              <a:t> </a:t>
            </a:r>
            <a:r>
              <a:rPr sz="1700" dirty="0">
                <a:latin typeface="Calibri"/>
                <a:cs typeface="Calibri"/>
              </a:rPr>
              <a:t>since</a:t>
            </a:r>
            <a:r>
              <a:rPr sz="1700" spc="-20" dirty="0">
                <a:latin typeface="Calibri"/>
                <a:cs typeface="Calibri"/>
              </a:rPr>
              <a:t> </a:t>
            </a:r>
            <a:r>
              <a:rPr sz="1700" dirty="0">
                <a:latin typeface="Calibri"/>
                <a:cs typeface="Calibri"/>
              </a:rPr>
              <a:t>the</a:t>
            </a:r>
            <a:r>
              <a:rPr sz="1700" spc="-15" dirty="0">
                <a:latin typeface="Calibri"/>
                <a:cs typeface="Calibri"/>
              </a:rPr>
              <a:t> </a:t>
            </a:r>
            <a:r>
              <a:rPr sz="1700" dirty="0">
                <a:latin typeface="Calibri"/>
                <a:cs typeface="Calibri"/>
              </a:rPr>
              <a:t>UNIX</a:t>
            </a:r>
            <a:r>
              <a:rPr sz="1700" spc="-20" dirty="0">
                <a:latin typeface="Calibri"/>
                <a:cs typeface="Calibri"/>
              </a:rPr>
              <a:t> </a:t>
            </a:r>
            <a:r>
              <a:rPr sz="1700" dirty="0">
                <a:latin typeface="Calibri"/>
                <a:cs typeface="Calibri"/>
              </a:rPr>
              <a:t>time</a:t>
            </a:r>
            <a:r>
              <a:rPr sz="1700" spc="-20" dirty="0">
                <a:latin typeface="Calibri"/>
                <a:cs typeface="Calibri"/>
              </a:rPr>
              <a:t> </a:t>
            </a:r>
            <a:r>
              <a:rPr sz="1700" dirty="0">
                <a:latin typeface="Calibri"/>
                <a:cs typeface="Calibri"/>
              </a:rPr>
              <a:t>that</a:t>
            </a:r>
            <a:r>
              <a:rPr sz="1700" spc="-15" dirty="0">
                <a:latin typeface="Calibri"/>
                <a:cs typeface="Calibri"/>
              </a:rPr>
              <a:t> </a:t>
            </a:r>
            <a:r>
              <a:rPr sz="1700" dirty="0">
                <a:latin typeface="Calibri"/>
                <a:cs typeface="Calibri"/>
              </a:rPr>
              <a:t>the</a:t>
            </a:r>
            <a:r>
              <a:rPr sz="1700" spc="-20" dirty="0">
                <a:latin typeface="Calibri"/>
                <a:cs typeface="Calibri"/>
              </a:rPr>
              <a:t> </a:t>
            </a:r>
            <a:r>
              <a:rPr sz="1700" dirty="0">
                <a:latin typeface="Calibri"/>
                <a:cs typeface="Calibri"/>
              </a:rPr>
              <a:t>password</a:t>
            </a:r>
            <a:r>
              <a:rPr sz="1700" spc="-30" dirty="0">
                <a:latin typeface="Calibri"/>
                <a:cs typeface="Calibri"/>
              </a:rPr>
              <a:t> </a:t>
            </a:r>
            <a:r>
              <a:rPr sz="1700" dirty="0">
                <a:latin typeface="Calibri"/>
                <a:cs typeface="Calibri"/>
              </a:rPr>
              <a:t>was</a:t>
            </a:r>
            <a:r>
              <a:rPr sz="1700" spc="-20" dirty="0">
                <a:latin typeface="Calibri"/>
                <a:cs typeface="Calibri"/>
              </a:rPr>
              <a:t> </a:t>
            </a:r>
            <a:r>
              <a:rPr sz="1700" spc="-10" dirty="0">
                <a:latin typeface="Calibri"/>
                <a:cs typeface="Calibri"/>
              </a:rPr>
              <a:t>changed</a:t>
            </a:r>
            <a:endParaRPr sz="1700">
              <a:latin typeface="Calibri"/>
              <a:cs typeface="Calibri"/>
            </a:endParaRPr>
          </a:p>
          <a:p>
            <a:pPr marL="697865" lvl="1" indent="-227965">
              <a:lnSpc>
                <a:spcPts val="1910"/>
              </a:lnSpc>
              <a:buFont typeface="Arial"/>
              <a:buChar char="•"/>
              <a:tabLst>
                <a:tab pos="697865" algn="l"/>
                <a:tab pos="698500" algn="l"/>
              </a:tabLst>
            </a:pPr>
            <a:r>
              <a:rPr sz="1700" dirty="0">
                <a:latin typeface="Calibri"/>
                <a:cs typeface="Calibri"/>
              </a:rPr>
              <a:t>4:</a:t>
            </a:r>
            <a:r>
              <a:rPr sz="1700" spc="-40" dirty="0">
                <a:latin typeface="Calibri"/>
                <a:cs typeface="Calibri"/>
              </a:rPr>
              <a:t> </a:t>
            </a:r>
            <a:r>
              <a:rPr sz="1700" dirty="0">
                <a:latin typeface="Calibri"/>
                <a:cs typeface="Calibri"/>
              </a:rPr>
              <a:t>minimum</a:t>
            </a:r>
            <a:r>
              <a:rPr sz="1700" spc="-30" dirty="0">
                <a:latin typeface="Calibri"/>
                <a:cs typeface="Calibri"/>
              </a:rPr>
              <a:t> </a:t>
            </a:r>
            <a:r>
              <a:rPr sz="1700" dirty="0">
                <a:latin typeface="Calibri"/>
                <a:cs typeface="Calibri"/>
              </a:rPr>
              <a:t>number</a:t>
            </a:r>
            <a:r>
              <a:rPr sz="1700" spc="-40" dirty="0">
                <a:latin typeface="Calibri"/>
                <a:cs typeface="Calibri"/>
              </a:rPr>
              <a:t> </a:t>
            </a:r>
            <a:r>
              <a:rPr sz="1700" dirty="0">
                <a:latin typeface="Calibri"/>
                <a:cs typeface="Calibri"/>
              </a:rPr>
              <a:t>of</a:t>
            </a:r>
            <a:r>
              <a:rPr sz="1700" spc="-30" dirty="0">
                <a:latin typeface="Calibri"/>
                <a:cs typeface="Calibri"/>
              </a:rPr>
              <a:t> </a:t>
            </a:r>
            <a:r>
              <a:rPr sz="1700" dirty="0">
                <a:latin typeface="Calibri"/>
                <a:cs typeface="Calibri"/>
              </a:rPr>
              <a:t>days</a:t>
            </a:r>
            <a:r>
              <a:rPr sz="1700" spc="-35" dirty="0">
                <a:latin typeface="Calibri"/>
                <a:cs typeface="Calibri"/>
              </a:rPr>
              <a:t> </a:t>
            </a:r>
            <a:r>
              <a:rPr sz="1700" dirty="0">
                <a:latin typeface="Calibri"/>
                <a:cs typeface="Calibri"/>
              </a:rPr>
              <a:t>before</a:t>
            </a:r>
            <a:r>
              <a:rPr sz="1700" spc="-30" dirty="0">
                <a:latin typeface="Calibri"/>
                <a:cs typeface="Calibri"/>
              </a:rPr>
              <a:t> </a:t>
            </a:r>
            <a:r>
              <a:rPr sz="1700" dirty="0">
                <a:latin typeface="Calibri"/>
                <a:cs typeface="Calibri"/>
              </a:rPr>
              <a:t>password</a:t>
            </a:r>
            <a:r>
              <a:rPr sz="1700" spc="-40" dirty="0">
                <a:latin typeface="Calibri"/>
                <a:cs typeface="Calibri"/>
              </a:rPr>
              <a:t> </a:t>
            </a:r>
            <a:r>
              <a:rPr sz="1700" dirty="0">
                <a:latin typeface="Calibri"/>
                <a:cs typeface="Calibri"/>
              </a:rPr>
              <a:t>can</a:t>
            </a:r>
            <a:r>
              <a:rPr sz="1700" spc="-35" dirty="0">
                <a:latin typeface="Calibri"/>
                <a:cs typeface="Calibri"/>
              </a:rPr>
              <a:t> </a:t>
            </a:r>
            <a:r>
              <a:rPr sz="1700" dirty="0">
                <a:latin typeface="Calibri"/>
                <a:cs typeface="Calibri"/>
              </a:rPr>
              <a:t>be</a:t>
            </a:r>
            <a:r>
              <a:rPr sz="1700" spc="-30" dirty="0">
                <a:latin typeface="Calibri"/>
                <a:cs typeface="Calibri"/>
              </a:rPr>
              <a:t> </a:t>
            </a:r>
            <a:r>
              <a:rPr sz="1700" dirty="0">
                <a:latin typeface="Calibri"/>
                <a:cs typeface="Calibri"/>
              </a:rPr>
              <a:t>changed</a:t>
            </a:r>
            <a:r>
              <a:rPr sz="1700" spc="-40" dirty="0">
                <a:latin typeface="Calibri"/>
                <a:cs typeface="Calibri"/>
              </a:rPr>
              <a:t> </a:t>
            </a:r>
            <a:r>
              <a:rPr sz="1700" dirty="0">
                <a:latin typeface="Calibri"/>
                <a:cs typeface="Calibri"/>
              </a:rPr>
              <a:t>(0</a:t>
            </a:r>
            <a:r>
              <a:rPr sz="1700" spc="-30" dirty="0">
                <a:latin typeface="Calibri"/>
                <a:cs typeface="Calibri"/>
              </a:rPr>
              <a:t> </a:t>
            </a:r>
            <a:r>
              <a:rPr sz="1700" dirty="0">
                <a:latin typeface="Calibri"/>
                <a:cs typeface="Calibri"/>
              </a:rPr>
              <a:t>means</a:t>
            </a:r>
            <a:r>
              <a:rPr sz="1700" spc="-35" dirty="0">
                <a:latin typeface="Calibri"/>
                <a:cs typeface="Calibri"/>
              </a:rPr>
              <a:t> </a:t>
            </a:r>
            <a:r>
              <a:rPr sz="1700" dirty="0">
                <a:latin typeface="Calibri"/>
                <a:cs typeface="Calibri"/>
              </a:rPr>
              <a:t>allow</a:t>
            </a:r>
            <a:r>
              <a:rPr sz="1700" spc="-35" dirty="0">
                <a:latin typeface="Calibri"/>
                <a:cs typeface="Calibri"/>
              </a:rPr>
              <a:t> </a:t>
            </a:r>
            <a:r>
              <a:rPr sz="1700" dirty="0">
                <a:latin typeface="Calibri"/>
                <a:cs typeface="Calibri"/>
              </a:rPr>
              <a:t>password</a:t>
            </a:r>
            <a:r>
              <a:rPr sz="1700" spc="-40" dirty="0">
                <a:latin typeface="Calibri"/>
                <a:cs typeface="Calibri"/>
              </a:rPr>
              <a:t> </a:t>
            </a:r>
            <a:r>
              <a:rPr sz="1700" dirty="0">
                <a:latin typeface="Calibri"/>
                <a:cs typeface="Calibri"/>
              </a:rPr>
              <a:t>changes</a:t>
            </a:r>
            <a:r>
              <a:rPr sz="1700" spc="-30" dirty="0">
                <a:latin typeface="Calibri"/>
                <a:cs typeface="Calibri"/>
              </a:rPr>
              <a:t> </a:t>
            </a:r>
            <a:r>
              <a:rPr sz="1700" spc="-10" dirty="0">
                <a:latin typeface="Calibri"/>
                <a:cs typeface="Calibri"/>
              </a:rPr>
              <a:t>anytime)</a:t>
            </a:r>
            <a:endParaRPr sz="1700">
              <a:latin typeface="Calibri"/>
              <a:cs typeface="Calibri"/>
            </a:endParaRPr>
          </a:p>
          <a:p>
            <a:pPr marL="697865" marR="5080" lvl="1" indent="-227965">
              <a:lnSpc>
                <a:spcPct val="68200"/>
              </a:lnSpc>
              <a:spcBef>
                <a:spcPts val="575"/>
              </a:spcBef>
              <a:buFont typeface="Arial"/>
              <a:buChar char="•"/>
              <a:tabLst>
                <a:tab pos="697865" algn="l"/>
                <a:tab pos="698500" algn="l"/>
              </a:tabLst>
            </a:pPr>
            <a:r>
              <a:rPr sz="1700" dirty="0">
                <a:latin typeface="Calibri"/>
                <a:cs typeface="Calibri"/>
              </a:rPr>
              <a:t>5:</a:t>
            </a:r>
            <a:r>
              <a:rPr sz="1700" spc="-45" dirty="0">
                <a:latin typeface="Calibri"/>
                <a:cs typeface="Calibri"/>
              </a:rPr>
              <a:t> </a:t>
            </a:r>
            <a:r>
              <a:rPr sz="1700" dirty="0">
                <a:latin typeface="Calibri"/>
                <a:cs typeface="Calibri"/>
              </a:rPr>
              <a:t>maximum</a:t>
            </a:r>
            <a:r>
              <a:rPr sz="1700" spc="-25" dirty="0">
                <a:latin typeface="Calibri"/>
                <a:cs typeface="Calibri"/>
              </a:rPr>
              <a:t> </a:t>
            </a:r>
            <a:r>
              <a:rPr sz="1700" dirty="0">
                <a:latin typeface="Calibri"/>
                <a:cs typeface="Calibri"/>
              </a:rPr>
              <a:t>number</a:t>
            </a:r>
            <a:r>
              <a:rPr sz="1700" spc="-35" dirty="0">
                <a:latin typeface="Calibri"/>
                <a:cs typeface="Calibri"/>
              </a:rPr>
              <a:t> </a:t>
            </a:r>
            <a:r>
              <a:rPr sz="1700" dirty="0">
                <a:latin typeface="Calibri"/>
                <a:cs typeface="Calibri"/>
              </a:rPr>
              <a:t>of</a:t>
            </a:r>
            <a:r>
              <a:rPr sz="1700" spc="-25" dirty="0">
                <a:latin typeface="Calibri"/>
                <a:cs typeface="Calibri"/>
              </a:rPr>
              <a:t> </a:t>
            </a:r>
            <a:r>
              <a:rPr sz="1700" dirty="0">
                <a:latin typeface="Calibri"/>
                <a:cs typeface="Calibri"/>
              </a:rPr>
              <a:t>days</a:t>
            </a:r>
            <a:r>
              <a:rPr sz="1700" spc="-30" dirty="0">
                <a:latin typeface="Calibri"/>
                <a:cs typeface="Calibri"/>
              </a:rPr>
              <a:t> </a:t>
            </a:r>
            <a:r>
              <a:rPr sz="1700" dirty="0">
                <a:latin typeface="Calibri"/>
                <a:cs typeface="Calibri"/>
              </a:rPr>
              <a:t>the</a:t>
            </a:r>
            <a:r>
              <a:rPr sz="1700" spc="-25" dirty="0">
                <a:latin typeface="Calibri"/>
                <a:cs typeface="Calibri"/>
              </a:rPr>
              <a:t> </a:t>
            </a:r>
            <a:r>
              <a:rPr sz="1700" dirty="0">
                <a:latin typeface="Calibri"/>
                <a:cs typeface="Calibri"/>
              </a:rPr>
              <a:t>password</a:t>
            </a:r>
            <a:r>
              <a:rPr sz="1700" spc="-35" dirty="0">
                <a:latin typeface="Calibri"/>
                <a:cs typeface="Calibri"/>
              </a:rPr>
              <a:t> </a:t>
            </a:r>
            <a:r>
              <a:rPr sz="1700" dirty="0">
                <a:latin typeface="Calibri"/>
                <a:cs typeface="Calibri"/>
              </a:rPr>
              <a:t>is</a:t>
            </a:r>
            <a:r>
              <a:rPr sz="1700" spc="-30" dirty="0">
                <a:latin typeface="Calibri"/>
                <a:cs typeface="Calibri"/>
              </a:rPr>
              <a:t> </a:t>
            </a:r>
            <a:r>
              <a:rPr sz="1700" dirty="0">
                <a:latin typeface="Calibri"/>
                <a:cs typeface="Calibri"/>
              </a:rPr>
              <a:t>valid</a:t>
            </a:r>
            <a:r>
              <a:rPr sz="1700" spc="-35" dirty="0">
                <a:latin typeface="Calibri"/>
                <a:cs typeface="Calibri"/>
              </a:rPr>
              <a:t> </a:t>
            </a:r>
            <a:r>
              <a:rPr sz="1700" dirty="0">
                <a:latin typeface="Calibri"/>
                <a:cs typeface="Calibri"/>
              </a:rPr>
              <a:t>(99999</a:t>
            </a:r>
            <a:r>
              <a:rPr sz="1700" spc="-20" dirty="0">
                <a:latin typeface="Calibri"/>
                <a:cs typeface="Calibri"/>
              </a:rPr>
              <a:t> </a:t>
            </a:r>
            <a:r>
              <a:rPr sz="1700" dirty="0">
                <a:latin typeface="Calibri"/>
                <a:cs typeface="Calibri"/>
              </a:rPr>
              <a:t>means</a:t>
            </a:r>
            <a:r>
              <a:rPr sz="1700" spc="-30" dirty="0">
                <a:latin typeface="Calibri"/>
                <a:cs typeface="Calibri"/>
              </a:rPr>
              <a:t> </a:t>
            </a:r>
            <a:r>
              <a:rPr sz="1700" dirty="0">
                <a:latin typeface="Calibri"/>
                <a:cs typeface="Calibri"/>
              </a:rPr>
              <a:t>user</a:t>
            </a:r>
            <a:r>
              <a:rPr sz="1700" spc="-35" dirty="0">
                <a:latin typeface="Calibri"/>
                <a:cs typeface="Calibri"/>
              </a:rPr>
              <a:t> </a:t>
            </a:r>
            <a:r>
              <a:rPr sz="1700" dirty="0">
                <a:latin typeface="Calibri"/>
                <a:cs typeface="Calibri"/>
              </a:rPr>
              <a:t>can</a:t>
            </a:r>
            <a:r>
              <a:rPr sz="1700" spc="-35" dirty="0">
                <a:latin typeface="Calibri"/>
                <a:cs typeface="Calibri"/>
              </a:rPr>
              <a:t> </a:t>
            </a:r>
            <a:r>
              <a:rPr sz="1700" dirty="0">
                <a:latin typeface="Calibri"/>
                <a:cs typeface="Calibri"/>
              </a:rPr>
              <a:t>keep</a:t>
            </a:r>
            <a:r>
              <a:rPr sz="1700" spc="-35" dirty="0">
                <a:latin typeface="Calibri"/>
                <a:cs typeface="Calibri"/>
              </a:rPr>
              <a:t> </a:t>
            </a:r>
            <a:r>
              <a:rPr sz="1700" dirty="0">
                <a:latin typeface="Calibri"/>
                <a:cs typeface="Calibri"/>
              </a:rPr>
              <a:t>their</a:t>
            </a:r>
            <a:r>
              <a:rPr sz="1700" spc="-35" dirty="0">
                <a:latin typeface="Calibri"/>
                <a:cs typeface="Calibri"/>
              </a:rPr>
              <a:t> </a:t>
            </a:r>
            <a:r>
              <a:rPr sz="1700" dirty="0">
                <a:latin typeface="Calibri"/>
                <a:cs typeface="Calibri"/>
              </a:rPr>
              <a:t>password</a:t>
            </a:r>
            <a:r>
              <a:rPr sz="1700" spc="-30" dirty="0">
                <a:latin typeface="Calibri"/>
                <a:cs typeface="Calibri"/>
              </a:rPr>
              <a:t> </a:t>
            </a:r>
            <a:r>
              <a:rPr sz="1700" spc="-10" dirty="0">
                <a:latin typeface="Calibri"/>
                <a:cs typeface="Calibri"/>
              </a:rPr>
              <a:t>unchanged forever)</a:t>
            </a:r>
            <a:endParaRPr sz="1700">
              <a:latin typeface="Calibri"/>
              <a:cs typeface="Calibri"/>
            </a:endParaRPr>
          </a:p>
          <a:p>
            <a:pPr marL="697865" lvl="1" indent="-227965">
              <a:lnSpc>
                <a:spcPts val="1930"/>
              </a:lnSpc>
              <a:buFont typeface="Arial"/>
              <a:buChar char="•"/>
              <a:tabLst>
                <a:tab pos="697865" algn="l"/>
                <a:tab pos="698500" algn="l"/>
              </a:tabLst>
            </a:pPr>
            <a:r>
              <a:rPr sz="1700" dirty="0">
                <a:latin typeface="Calibri"/>
                <a:cs typeface="Calibri"/>
              </a:rPr>
              <a:t>6:</a:t>
            </a:r>
            <a:r>
              <a:rPr sz="1700" spc="-55" dirty="0">
                <a:latin typeface="Calibri"/>
                <a:cs typeface="Calibri"/>
              </a:rPr>
              <a:t> </a:t>
            </a:r>
            <a:r>
              <a:rPr sz="1700" dirty="0">
                <a:latin typeface="Calibri"/>
                <a:cs typeface="Calibri"/>
              </a:rPr>
              <a:t>number</a:t>
            </a:r>
            <a:r>
              <a:rPr sz="1700" spc="-40" dirty="0">
                <a:latin typeface="Calibri"/>
                <a:cs typeface="Calibri"/>
              </a:rPr>
              <a:t> </a:t>
            </a:r>
            <a:r>
              <a:rPr sz="1700" dirty="0">
                <a:latin typeface="Calibri"/>
                <a:cs typeface="Calibri"/>
              </a:rPr>
              <a:t>of</a:t>
            </a:r>
            <a:r>
              <a:rPr sz="1700" spc="-30" dirty="0">
                <a:latin typeface="Calibri"/>
                <a:cs typeface="Calibri"/>
              </a:rPr>
              <a:t> </a:t>
            </a:r>
            <a:r>
              <a:rPr sz="1700" dirty="0">
                <a:latin typeface="Calibri"/>
                <a:cs typeface="Calibri"/>
              </a:rPr>
              <a:t>days</a:t>
            </a:r>
            <a:r>
              <a:rPr sz="1700" spc="-35" dirty="0">
                <a:latin typeface="Calibri"/>
                <a:cs typeface="Calibri"/>
              </a:rPr>
              <a:t> </a:t>
            </a:r>
            <a:r>
              <a:rPr sz="1700" dirty="0">
                <a:latin typeface="Calibri"/>
                <a:cs typeface="Calibri"/>
              </a:rPr>
              <a:t>before</a:t>
            </a:r>
            <a:r>
              <a:rPr sz="1700" spc="-35" dirty="0">
                <a:latin typeface="Calibri"/>
                <a:cs typeface="Calibri"/>
              </a:rPr>
              <a:t> </a:t>
            </a:r>
            <a:r>
              <a:rPr sz="1700" dirty="0">
                <a:latin typeface="Calibri"/>
                <a:cs typeface="Calibri"/>
              </a:rPr>
              <a:t>user</a:t>
            </a:r>
            <a:r>
              <a:rPr sz="1700" spc="-40" dirty="0">
                <a:latin typeface="Calibri"/>
                <a:cs typeface="Calibri"/>
              </a:rPr>
              <a:t> </a:t>
            </a:r>
            <a:r>
              <a:rPr sz="1700" dirty="0">
                <a:latin typeface="Calibri"/>
                <a:cs typeface="Calibri"/>
              </a:rPr>
              <a:t>is</a:t>
            </a:r>
            <a:r>
              <a:rPr sz="1700" spc="-35" dirty="0">
                <a:latin typeface="Calibri"/>
                <a:cs typeface="Calibri"/>
              </a:rPr>
              <a:t> </a:t>
            </a:r>
            <a:r>
              <a:rPr sz="1700" dirty="0">
                <a:latin typeface="Calibri"/>
                <a:cs typeface="Calibri"/>
              </a:rPr>
              <a:t>warned</a:t>
            </a:r>
            <a:r>
              <a:rPr sz="1700" spc="-40" dirty="0">
                <a:latin typeface="Calibri"/>
                <a:cs typeface="Calibri"/>
              </a:rPr>
              <a:t> </a:t>
            </a:r>
            <a:r>
              <a:rPr sz="1700" dirty="0">
                <a:latin typeface="Calibri"/>
                <a:cs typeface="Calibri"/>
              </a:rPr>
              <a:t>about</a:t>
            </a:r>
            <a:r>
              <a:rPr sz="1700" spc="-30" dirty="0">
                <a:latin typeface="Calibri"/>
                <a:cs typeface="Calibri"/>
              </a:rPr>
              <a:t> </a:t>
            </a:r>
            <a:r>
              <a:rPr sz="1700" dirty="0">
                <a:latin typeface="Calibri"/>
                <a:cs typeface="Calibri"/>
              </a:rPr>
              <a:t>password</a:t>
            </a:r>
            <a:r>
              <a:rPr sz="1700" spc="-40" dirty="0">
                <a:latin typeface="Calibri"/>
                <a:cs typeface="Calibri"/>
              </a:rPr>
              <a:t> </a:t>
            </a:r>
            <a:r>
              <a:rPr sz="1700" spc="-10" dirty="0">
                <a:latin typeface="Calibri"/>
                <a:cs typeface="Calibri"/>
              </a:rPr>
              <a:t>expiration</a:t>
            </a:r>
            <a:endParaRPr sz="1700">
              <a:latin typeface="Calibri"/>
              <a:cs typeface="Calibri"/>
            </a:endParaRPr>
          </a:p>
          <a:p>
            <a:pPr marL="697865" lvl="1" indent="-227965">
              <a:lnSpc>
                <a:spcPts val="1910"/>
              </a:lnSpc>
              <a:buFont typeface="Arial"/>
              <a:buChar char="•"/>
              <a:tabLst>
                <a:tab pos="697865" algn="l"/>
                <a:tab pos="698500" algn="l"/>
              </a:tabLst>
            </a:pPr>
            <a:r>
              <a:rPr sz="1700" dirty="0">
                <a:latin typeface="Calibri"/>
                <a:cs typeface="Calibri"/>
              </a:rPr>
              <a:t>7:</a:t>
            </a:r>
            <a:r>
              <a:rPr sz="1700" spc="-50" dirty="0">
                <a:latin typeface="Calibri"/>
                <a:cs typeface="Calibri"/>
              </a:rPr>
              <a:t> </a:t>
            </a:r>
            <a:r>
              <a:rPr sz="1700" dirty="0">
                <a:latin typeface="Calibri"/>
                <a:cs typeface="Calibri"/>
              </a:rPr>
              <a:t>number</a:t>
            </a:r>
            <a:r>
              <a:rPr sz="1700" spc="-35" dirty="0">
                <a:latin typeface="Calibri"/>
                <a:cs typeface="Calibri"/>
              </a:rPr>
              <a:t> </a:t>
            </a:r>
            <a:r>
              <a:rPr sz="1700" dirty="0">
                <a:latin typeface="Calibri"/>
                <a:cs typeface="Calibri"/>
              </a:rPr>
              <a:t>of</a:t>
            </a:r>
            <a:r>
              <a:rPr sz="1700" spc="-30" dirty="0">
                <a:latin typeface="Calibri"/>
                <a:cs typeface="Calibri"/>
              </a:rPr>
              <a:t> </a:t>
            </a:r>
            <a:r>
              <a:rPr sz="1700" dirty="0">
                <a:latin typeface="Calibri"/>
                <a:cs typeface="Calibri"/>
              </a:rPr>
              <a:t>days</a:t>
            </a:r>
            <a:r>
              <a:rPr sz="1700" spc="-30" dirty="0">
                <a:latin typeface="Calibri"/>
                <a:cs typeface="Calibri"/>
              </a:rPr>
              <a:t> </a:t>
            </a:r>
            <a:r>
              <a:rPr sz="1700" dirty="0">
                <a:latin typeface="Calibri"/>
                <a:cs typeface="Calibri"/>
              </a:rPr>
              <a:t>after</a:t>
            </a:r>
            <a:r>
              <a:rPr sz="1700" spc="-35" dirty="0">
                <a:latin typeface="Calibri"/>
                <a:cs typeface="Calibri"/>
              </a:rPr>
              <a:t> </a:t>
            </a:r>
            <a:r>
              <a:rPr sz="1700" dirty="0">
                <a:latin typeface="Calibri"/>
                <a:cs typeface="Calibri"/>
              </a:rPr>
              <a:t>password</a:t>
            </a:r>
            <a:r>
              <a:rPr sz="1700" spc="-40" dirty="0">
                <a:latin typeface="Calibri"/>
                <a:cs typeface="Calibri"/>
              </a:rPr>
              <a:t> </a:t>
            </a:r>
            <a:r>
              <a:rPr sz="1700" dirty="0">
                <a:latin typeface="Calibri"/>
                <a:cs typeface="Calibri"/>
              </a:rPr>
              <a:t>expires</a:t>
            </a:r>
            <a:r>
              <a:rPr sz="1700" spc="-30" dirty="0">
                <a:latin typeface="Calibri"/>
                <a:cs typeface="Calibri"/>
              </a:rPr>
              <a:t> </a:t>
            </a:r>
            <a:r>
              <a:rPr sz="1700" dirty="0">
                <a:latin typeface="Calibri"/>
                <a:cs typeface="Calibri"/>
              </a:rPr>
              <a:t>that</a:t>
            </a:r>
            <a:r>
              <a:rPr sz="1700" spc="-30" dirty="0">
                <a:latin typeface="Calibri"/>
                <a:cs typeface="Calibri"/>
              </a:rPr>
              <a:t> </a:t>
            </a:r>
            <a:r>
              <a:rPr sz="1700" dirty="0">
                <a:latin typeface="Calibri"/>
                <a:cs typeface="Calibri"/>
              </a:rPr>
              <a:t>the</a:t>
            </a:r>
            <a:r>
              <a:rPr sz="1700" spc="-25" dirty="0">
                <a:latin typeface="Calibri"/>
                <a:cs typeface="Calibri"/>
              </a:rPr>
              <a:t> </a:t>
            </a:r>
            <a:r>
              <a:rPr sz="1700" dirty="0">
                <a:latin typeface="Calibri"/>
                <a:cs typeface="Calibri"/>
              </a:rPr>
              <a:t>account</a:t>
            </a:r>
            <a:r>
              <a:rPr sz="1700" spc="-30" dirty="0">
                <a:latin typeface="Calibri"/>
                <a:cs typeface="Calibri"/>
              </a:rPr>
              <a:t> </a:t>
            </a:r>
            <a:r>
              <a:rPr sz="1700" dirty="0">
                <a:latin typeface="Calibri"/>
                <a:cs typeface="Calibri"/>
              </a:rPr>
              <a:t>is</a:t>
            </a:r>
            <a:r>
              <a:rPr sz="1700" spc="-30" dirty="0">
                <a:latin typeface="Calibri"/>
                <a:cs typeface="Calibri"/>
              </a:rPr>
              <a:t> </a:t>
            </a:r>
            <a:r>
              <a:rPr sz="1700" dirty="0">
                <a:latin typeface="Calibri"/>
                <a:cs typeface="Calibri"/>
              </a:rPr>
              <a:t>disabled</a:t>
            </a:r>
            <a:r>
              <a:rPr sz="1700" spc="-35" dirty="0">
                <a:latin typeface="Calibri"/>
                <a:cs typeface="Calibri"/>
              </a:rPr>
              <a:t> </a:t>
            </a:r>
            <a:r>
              <a:rPr sz="1700" spc="-10" dirty="0">
                <a:latin typeface="Calibri"/>
                <a:cs typeface="Calibri"/>
              </a:rPr>
              <a:t>(inactive)</a:t>
            </a:r>
            <a:endParaRPr sz="1700">
              <a:latin typeface="Calibri"/>
              <a:cs typeface="Calibri"/>
            </a:endParaRPr>
          </a:p>
          <a:p>
            <a:pPr marL="697865" lvl="1" indent="-227965">
              <a:lnSpc>
                <a:spcPts val="1895"/>
              </a:lnSpc>
              <a:buFont typeface="Arial"/>
              <a:buChar char="•"/>
              <a:tabLst>
                <a:tab pos="697865" algn="l"/>
                <a:tab pos="698500" algn="l"/>
              </a:tabLst>
            </a:pPr>
            <a:r>
              <a:rPr sz="1700" dirty="0">
                <a:latin typeface="Calibri"/>
                <a:cs typeface="Calibri"/>
              </a:rPr>
              <a:t>8:</a:t>
            </a:r>
            <a:r>
              <a:rPr sz="1700" spc="-35" dirty="0">
                <a:latin typeface="Calibri"/>
                <a:cs typeface="Calibri"/>
              </a:rPr>
              <a:t> </a:t>
            </a:r>
            <a:r>
              <a:rPr sz="1700" dirty="0">
                <a:latin typeface="Calibri"/>
                <a:cs typeface="Calibri"/>
              </a:rPr>
              <a:t>days</a:t>
            </a:r>
            <a:r>
              <a:rPr sz="1700" spc="-20" dirty="0">
                <a:latin typeface="Calibri"/>
                <a:cs typeface="Calibri"/>
              </a:rPr>
              <a:t> </a:t>
            </a:r>
            <a:r>
              <a:rPr sz="1700" dirty="0">
                <a:latin typeface="Calibri"/>
                <a:cs typeface="Calibri"/>
              </a:rPr>
              <a:t>since</a:t>
            </a:r>
            <a:r>
              <a:rPr sz="1700" spc="-15" dirty="0">
                <a:latin typeface="Calibri"/>
                <a:cs typeface="Calibri"/>
              </a:rPr>
              <a:t> </a:t>
            </a:r>
            <a:r>
              <a:rPr sz="1700" dirty="0">
                <a:latin typeface="Calibri"/>
                <a:cs typeface="Calibri"/>
              </a:rPr>
              <a:t>the</a:t>
            </a:r>
            <a:r>
              <a:rPr sz="1700" spc="-10" dirty="0">
                <a:latin typeface="Calibri"/>
                <a:cs typeface="Calibri"/>
              </a:rPr>
              <a:t> </a:t>
            </a:r>
            <a:r>
              <a:rPr sz="1700" dirty="0">
                <a:latin typeface="Calibri"/>
                <a:cs typeface="Calibri"/>
              </a:rPr>
              <a:t>UNIX</a:t>
            </a:r>
            <a:r>
              <a:rPr sz="1700" spc="-15" dirty="0">
                <a:latin typeface="Calibri"/>
                <a:cs typeface="Calibri"/>
              </a:rPr>
              <a:t> </a:t>
            </a:r>
            <a:r>
              <a:rPr sz="1700" dirty="0">
                <a:latin typeface="Calibri"/>
                <a:cs typeface="Calibri"/>
              </a:rPr>
              <a:t>time</a:t>
            </a:r>
            <a:r>
              <a:rPr sz="1700" spc="-15" dirty="0">
                <a:latin typeface="Calibri"/>
                <a:cs typeface="Calibri"/>
              </a:rPr>
              <a:t> </a:t>
            </a:r>
            <a:r>
              <a:rPr sz="1700" dirty="0">
                <a:latin typeface="Calibri"/>
                <a:cs typeface="Calibri"/>
              </a:rPr>
              <a:t>the</a:t>
            </a:r>
            <a:r>
              <a:rPr sz="1700" spc="-10" dirty="0">
                <a:latin typeface="Calibri"/>
                <a:cs typeface="Calibri"/>
              </a:rPr>
              <a:t> </a:t>
            </a:r>
            <a:r>
              <a:rPr sz="1700" dirty="0">
                <a:latin typeface="Calibri"/>
                <a:cs typeface="Calibri"/>
              </a:rPr>
              <a:t>account</a:t>
            </a:r>
            <a:r>
              <a:rPr sz="1700" spc="-15" dirty="0">
                <a:latin typeface="Calibri"/>
                <a:cs typeface="Calibri"/>
              </a:rPr>
              <a:t> </a:t>
            </a:r>
            <a:r>
              <a:rPr sz="1700" dirty="0">
                <a:latin typeface="Calibri"/>
                <a:cs typeface="Calibri"/>
              </a:rPr>
              <a:t>is</a:t>
            </a:r>
            <a:r>
              <a:rPr sz="1700" spc="-20" dirty="0">
                <a:latin typeface="Calibri"/>
                <a:cs typeface="Calibri"/>
              </a:rPr>
              <a:t> </a:t>
            </a:r>
            <a:r>
              <a:rPr sz="1700" dirty="0">
                <a:latin typeface="Calibri"/>
                <a:cs typeface="Calibri"/>
              </a:rPr>
              <a:t>disabled</a:t>
            </a:r>
            <a:r>
              <a:rPr sz="1700" spc="-20" dirty="0">
                <a:latin typeface="Calibri"/>
                <a:cs typeface="Calibri"/>
              </a:rPr>
              <a:t> </a:t>
            </a:r>
            <a:r>
              <a:rPr sz="1700" spc="-10" dirty="0">
                <a:latin typeface="Calibri"/>
                <a:cs typeface="Calibri"/>
              </a:rPr>
              <a:t>(expiration)</a:t>
            </a:r>
            <a:endParaRPr sz="1700">
              <a:latin typeface="Calibri"/>
              <a:cs typeface="Calibri"/>
            </a:endParaRPr>
          </a:p>
          <a:p>
            <a:pPr marL="697865" lvl="1" indent="-227965">
              <a:lnSpc>
                <a:spcPts val="1970"/>
              </a:lnSpc>
              <a:buFont typeface="Arial"/>
              <a:buChar char="•"/>
              <a:tabLst>
                <a:tab pos="697865" algn="l"/>
                <a:tab pos="698500" algn="l"/>
              </a:tabLst>
            </a:pPr>
            <a:r>
              <a:rPr sz="1700" dirty="0">
                <a:latin typeface="Calibri"/>
                <a:cs typeface="Calibri"/>
              </a:rPr>
              <a:t>9:</a:t>
            </a:r>
            <a:r>
              <a:rPr sz="1700" spc="-40" dirty="0">
                <a:latin typeface="Calibri"/>
                <a:cs typeface="Calibri"/>
              </a:rPr>
              <a:t> </a:t>
            </a:r>
            <a:r>
              <a:rPr sz="1700" dirty="0">
                <a:latin typeface="Calibri"/>
                <a:cs typeface="Calibri"/>
              </a:rPr>
              <a:t>reserved</a:t>
            </a:r>
            <a:r>
              <a:rPr sz="1700" spc="-30" dirty="0">
                <a:latin typeface="Calibri"/>
                <a:cs typeface="Calibri"/>
              </a:rPr>
              <a:t> </a:t>
            </a:r>
            <a:r>
              <a:rPr sz="1700" spc="-20" dirty="0">
                <a:latin typeface="Calibri"/>
                <a:cs typeface="Calibri"/>
              </a:rPr>
              <a:t>field</a:t>
            </a:r>
            <a:endParaRPr sz="1700">
              <a:latin typeface="Calibri"/>
              <a:cs typeface="Calibri"/>
            </a:endParaRPr>
          </a:p>
        </p:txBody>
      </p:sp>
      <p:sp>
        <p:nvSpPr>
          <p:cNvPr id="10" name="object 10"/>
          <p:cNvSpPr/>
          <p:nvPr/>
        </p:nvSpPr>
        <p:spPr>
          <a:xfrm>
            <a:off x="7904138" y="2489812"/>
            <a:ext cx="85725" cy="256540"/>
          </a:xfrm>
          <a:custGeom>
            <a:avLst/>
            <a:gdLst/>
            <a:ahLst/>
            <a:cxnLst/>
            <a:rect l="l" t="t" r="r" b="b"/>
            <a:pathLst>
              <a:path w="85725" h="256539">
                <a:moveTo>
                  <a:pt x="57150" y="71437"/>
                </a:moveTo>
                <a:lnTo>
                  <a:pt x="28575" y="71437"/>
                </a:lnTo>
                <a:lnTo>
                  <a:pt x="28573" y="256381"/>
                </a:lnTo>
                <a:lnTo>
                  <a:pt x="57148" y="256381"/>
                </a:lnTo>
                <a:lnTo>
                  <a:pt x="57150" y="71437"/>
                </a:lnTo>
                <a:close/>
              </a:path>
              <a:path w="85725" h="256539">
                <a:moveTo>
                  <a:pt x="42862" y="0"/>
                </a:moveTo>
                <a:lnTo>
                  <a:pt x="0" y="85725"/>
                </a:lnTo>
                <a:lnTo>
                  <a:pt x="28574" y="85725"/>
                </a:lnTo>
                <a:lnTo>
                  <a:pt x="28575" y="71437"/>
                </a:lnTo>
                <a:lnTo>
                  <a:pt x="78581" y="71437"/>
                </a:lnTo>
                <a:lnTo>
                  <a:pt x="42862" y="0"/>
                </a:lnTo>
                <a:close/>
              </a:path>
              <a:path w="85725" h="256539">
                <a:moveTo>
                  <a:pt x="78581" y="71437"/>
                </a:moveTo>
                <a:lnTo>
                  <a:pt x="57150" y="71437"/>
                </a:lnTo>
                <a:lnTo>
                  <a:pt x="57149" y="85725"/>
                </a:lnTo>
                <a:lnTo>
                  <a:pt x="85725" y="85725"/>
                </a:lnTo>
                <a:lnTo>
                  <a:pt x="78581" y="71437"/>
                </a:lnTo>
                <a:close/>
              </a:path>
            </a:pathLst>
          </a:custGeom>
          <a:solidFill>
            <a:srgbClr val="C00000"/>
          </a:solidFill>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0276" rIns="0" bIns="0" rtlCol="0">
            <a:spAutoFit/>
          </a:bodyPr>
          <a:lstStyle/>
          <a:p>
            <a:pPr marL="601345">
              <a:lnSpc>
                <a:spcPct val="100000"/>
              </a:lnSpc>
              <a:spcBef>
                <a:spcPts val="100"/>
              </a:spcBef>
            </a:pPr>
            <a:r>
              <a:rPr spc="-10" dirty="0"/>
              <a:t>Attacks</a:t>
            </a:r>
            <a:r>
              <a:rPr spc="-140" dirty="0"/>
              <a:t> </a:t>
            </a:r>
            <a:r>
              <a:rPr dirty="0"/>
              <a:t>via</a:t>
            </a:r>
            <a:r>
              <a:rPr spc="-135" dirty="0"/>
              <a:t> </a:t>
            </a:r>
            <a:r>
              <a:rPr dirty="0"/>
              <a:t>Environment</a:t>
            </a:r>
            <a:r>
              <a:rPr spc="-135" dirty="0"/>
              <a:t> </a:t>
            </a:r>
            <a:r>
              <a:rPr spc="-20" dirty="0"/>
              <a:t>Variables</a:t>
            </a:r>
          </a:p>
        </p:txBody>
      </p:sp>
      <p:sp>
        <p:nvSpPr>
          <p:cNvPr id="3" name="object 3"/>
          <p:cNvSpPr txBox="1"/>
          <p:nvPr/>
        </p:nvSpPr>
        <p:spPr>
          <a:xfrm>
            <a:off x="916939" y="1761404"/>
            <a:ext cx="10215245" cy="3178175"/>
          </a:xfrm>
          <a:prstGeom prst="rect">
            <a:avLst/>
          </a:prstGeom>
        </p:spPr>
        <p:txBody>
          <a:bodyPr vert="horz" wrap="square" lIns="0" tIns="46990" rIns="0" bIns="0" rtlCol="0">
            <a:spAutoFit/>
          </a:bodyPr>
          <a:lstStyle/>
          <a:p>
            <a:pPr marL="241300" indent="-228600">
              <a:lnSpc>
                <a:spcPct val="100000"/>
              </a:lnSpc>
              <a:spcBef>
                <a:spcPts val="370"/>
              </a:spcBef>
              <a:buFont typeface="Arial"/>
              <a:buChar char="•"/>
              <a:tabLst>
                <a:tab pos="241300" algn="l"/>
              </a:tabLst>
            </a:pPr>
            <a:r>
              <a:rPr sz="2800" spc="-10" dirty="0">
                <a:latin typeface="Courier New"/>
                <a:cs typeface="Courier New"/>
              </a:rPr>
              <a:t>PATH</a:t>
            </a:r>
            <a:r>
              <a:rPr sz="2800" spc="-1060" dirty="0">
                <a:latin typeface="Courier New"/>
                <a:cs typeface="Courier New"/>
              </a:rPr>
              <a:t> </a:t>
            </a:r>
            <a:r>
              <a:rPr sz="2800" dirty="0">
                <a:latin typeface="Calibri"/>
                <a:cs typeface="Calibri"/>
              </a:rPr>
              <a:t>Environment</a:t>
            </a:r>
            <a:r>
              <a:rPr sz="2800" spc="-140" dirty="0">
                <a:latin typeface="Calibri"/>
                <a:cs typeface="Calibri"/>
              </a:rPr>
              <a:t> </a:t>
            </a:r>
            <a:r>
              <a:rPr sz="2800" spc="-10" dirty="0">
                <a:latin typeface="Calibri"/>
                <a:cs typeface="Calibri"/>
              </a:rPr>
              <a:t>Variable</a:t>
            </a:r>
            <a:endParaRPr sz="2800">
              <a:latin typeface="Calibri"/>
              <a:cs typeface="Calibri"/>
            </a:endParaRPr>
          </a:p>
          <a:p>
            <a:pPr marL="698500" marR="5080" lvl="1" indent="-228600">
              <a:lnSpc>
                <a:spcPts val="2590"/>
              </a:lnSpc>
              <a:spcBef>
                <a:spcPts val="560"/>
              </a:spcBef>
              <a:buFont typeface="Arial"/>
              <a:buChar char="•"/>
              <a:tabLst>
                <a:tab pos="698500" algn="l"/>
              </a:tabLst>
            </a:pPr>
            <a:r>
              <a:rPr sz="2400" dirty="0">
                <a:latin typeface="Calibri"/>
                <a:cs typeface="Calibri"/>
              </a:rPr>
              <a:t>Used</a:t>
            </a:r>
            <a:r>
              <a:rPr sz="2400" spc="-35" dirty="0">
                <a:latin typeface="Calibri"/>
                <a:cs typeface="Calibri"/>
              </a:rPr>
              <a:t> </a:t>
            </a:r>
            <a:r>
              <a:rPr sz="2400" dirty="0">
                <a:latin typeface="Calibri"/>
                <a:cs typeface="Calibri"/>
              </a:rPr>
              <a:t>by</a:t>
            </a:r>
            <a:r>
              <a:rPr sz="2400" spc="-30" dirty="0">
                <a:latin typeface="Calibri"/>
                <a:cs typeface="Calibri"/>
              </a:rPr>
              <a:t> </a:t>
            </a:r>
            <a:r>
              <a:rPr sz="2400" dirty="0">
                <a:latin typeface="Calibri"/>
                <a:cs typeface="Calibri"/>
              </a:rPr>
              <a:t>shell</a:t>
            </a:r>
            <a:r>
              <a:rPr sz="2400" spc="-35" dirty="0">
                <a:latin typeface="Calibri"/>
                <a:cs typeface="Calibri"/>
              </a:rPr>
              <a:t> </a:t>
            </a:r>
            <a:r>
              <a:rPr sz="2400" dirty="0">
                <a:latin typeface="Calibri"/>
                <a:cs typeface="Calibri"/>
              </a:rPr>
              <a:t>programs</a:t>
            </a:r>
            <a:r>
              <a:rPr sz="2400" spc="-35" dirty="0">
                <a:latin typeface="Calibri"/>
                <a:cs typeface="Calibri"/>
              </a:rPr>
              <a:t> </a:t>
            </a:r>
            <a:r>
              <a:rPr sz="2400" dirty="0">
                <a:latin typeface="Calibri"/>
                <a:cs typeface="Calibri"/>
              </a:rPr>
              <a:t>to</a:t>
            </a:r>
            <a:r>
              <a:rPr sz="2400" spc="-35" dirty="0">
                <a:latin typeface="Calibri"/>
                <a:cs typeface="Calibri"/>
              </a:rPr>
              <a:t> </a:t>
            </a:r>
            <a:r>
              <a:rPr sz="2400" dirty="0">
                <a:latin typeface="Calibri"/>
                <a:cs typeface="Calibri"/>
              </a:rPr>
              <a:t>locate</a:t>
            </a:r>
            <a:r>
              <a:rPr sz="2400" spc="-30" dirty="0">
                <a:latin typeface="Calibri"/>
                <a:cs typeface="Calibri"/>
              </a:rPr>
              <a:t> </a:t>
            </a:r>
            <a:r>
              <a:rPr sz="2400" dirty="0">
                <a:latin typeface="Calibri"/>
                <a:cs typeface="Calibri"/>
              </a:rPr>
              <a:t>a</a:t>
            </a:r>
            <a:r>
              <a:rPr sz="2400" spc="-30" dirty="0">
                <a:latin typeface="Calibri"/>
                <a:cs typeface="Calibri"/>
              </a:rPr>
              <a:t> </a:t>
            </a:r>
            <a:r>
              <a:rPr sz="2400" dirty="0">
                <a:latin typeface="Calibri"/>
                <a:cs typeface="Calibri"/>
              </a:rPr>
              <a:t>command</a:t>
            </a:r>
            <a:r>
              <a:rPr sz="2400" spc="-30" dirty="0">
                <a:latin typeface="Calibri"/>
                <a:cs typeface="Calibri"/>
              </a:rPr>
              <a:t> </a:t>
            </a:r>
            <a:r>
              <a:rPr sz="2400" dirty="0">
                <a:latin typeface="Calibri"/>
                <a:cs typeface="Calibri"/>
              </a:rPr>
              <a:t>if</a:t>
            </a:r>
            <a:r>
              <a:rPr sz="2400" spc="-25" dirty="0">
                <a:latin typeface="Calibri"/>
                <a:cs typeface="Calibri"/>
              </a:rPr>
              <a:t> </a:t>
            </a:r>
            <a:r>
              <a:rPr sz="2400" dirty="0">
                <a:latin typeface="Calibri"/>
                <a:cs typeface="Calibri"/>
              </a:rPr>
              <a:t>the</a:t>
            </a:r>
            <a:r>
              <a:rPr sz="2400" spc="-30" dirty="0">
                <a:latin typeface="Calibri"/>
                <a:cs typeface="Calibri"/>
              </a:rPr>
              <a:t> </a:t>
            </a:r>
            <a:r>
              <a:rPr sz="2400" dirty="0">
                <a:latin typeface="Calibri"/>
                <a:cs typeface="Calibri"/>
              </a:rPr>
              <a:t>user</a:t>
            </a:r>
            <a:r>
              <a:rPr sz="2400" spc="-30" dirty="0">
                <a:latin typeface="Calibri"/>
                <a:cs typeface="Calibri"/>
              </a:rPr>
              <a:t> </a:t>
            </a:r>
            <a:r>
              <a:rPr sz="2400" dirty="0">
                <a:latin typeface="Calibri"/>
                <a:cs typeface="Calibri"/>
              </a:rPr>
              <a:t>does</a:t>
            </a:r>
            <a:r>
              <a:rPr sz="2400" spc="-35" dirty="0">
                <a:latin typeface="Calibri"/>
                <a:cs typeface="Calibri"/>
              </a:rPr>
              <a:t> </a:t>
            </a:r>
            <a:r>
              <a:rPr sz="2400" dirty="0">
                <a:latin typeface="Calibri"/>
                <a:cs typeface="Calibri"/>
              </a:rPr>
              <a:t>not</a:t>
            </a:r>
            <a:r>
              <a:rPr sz="2400" spc="-35" dirty="0">
                <a:latin typeface="Calibri"/>
                <a:cs typeface="Calibri"/>
              </a:rPr>
              <a:t> </a:t>
            </a:r>
            <a:r>
              <a:rPr sz="2400" dirty="0">
                <a:latin typeface="Calibri"/>
                <a:cs typeface="Calibri"/>
              </a:rPr>
              <a:t>provide</a:t>
            </a:r>
            <a:r>
              <a:rPr sz="2400" spc="-25" dirty="0">
                <a:latin typeface="Calibri"/>
                <a:cs typeface="Calibri"/>
              </a:rPr>
              <a:t> the </a:t>
            </a:r>
            <a:r>
              <a:rPr sz="2400" dirty="0">
                <a:latin typeface="Calibri"/>
                <a:cs typeface="Calibri"/>
              </a:rPr>
              <a:t>full</a:t>
            </a:r>
            <a:r>
              <a:rPr sz="2400" spc="-35" dirty="0">
                <a:latin typeface="Calibri"/>
                <a:cs typeface="Calibri"/>
              </a:rPr>
              <a:t> </a:t>
            </a:r>
            <a:r>
              <a:rPr sz="2400" dirty="0">
                <a:latin typeface="Calibri"/>
                <a:cs typeface="Calibri"/>
              </a:rPr>
              <a:t>path</a:t>
            </a:r>
            <a:r>
              <a:rPr sz="2400" spc="-25" dirty="0">
                <a:latin typeface="Calibri"/>
                <a:cs typeface="Calibri"/>
              </a:rPr>
              <a:t> </a:t>
            </a:r>
            <a:r>
              <a:rPr sz="2400" dirty="0">
                <a:latin typeface="Calibri"/>
                <a:cs typeface="Calibri"/>
              </a:rPr>
              <a:t>for</a:t>
            </a:r>
            <a:r>
              <a:rPr sz="2400" spc="-30" dirty="0">
                <a:latin typeface="Calibri"/>
                <a:cs typeface="Calibri"/>
              </a:rPr>
              <a:t> </a:t>
            </a:r>
            <a:r>
              <a:rPr sz="2400" dirty="0">
                <a:latin typeface="Calibri"/>
                <a:cs typeface="Calibri"/>
              </a:rPr>
              <a:t>the</a:t>
            </a:r>
            <a:r>
              <a:rPr sz="2400" spc="-20" dirty="0">
                <a:latin typeface="Calibri"/>
                <a:cs typeface="Calibri"/>
              </a:rPr>
              <a:t> </a:t>
            </a:r>
            <a:r>
              <a:rPr sz="2400" spc="-10" dirty="0">
                <a:latin typeface="Calibri"/>
                <a:cs typeface="Calibri"/>
              </a:rPr>
              <a:t>command</a:t>
            </a:r>
            <a:endParaRPr sz="2400">
              <a:latin typeface="Calibri"/>
              <a:cs typeface="Calibri"/>
            </a:endParaRPr>
          </a:p>
          <a:p>
            <a:pPr marL="698500" lvl="1" indent="-228600">
              <a:lnSpc>
                <a:spcPct val="100000"/>
              </a:lnSpc>
              <a:spcBef>
                <a:spcPts val="204"/>
              </a:spcBef>
              <a:buFont typeface="Arial"/>
              <a:buChar char="•"/>
              <a:tabLst>
                <a:tab pos="698500" algn="l"/>
                <a:tab pos="1958339" algn="l"/>
              </a:tabLst>
            </a:pPr>
            <a:r>
              <a:rPr sz="2400" spc="-10" dirty="0">
                <a:latin typeface="Calibri"/>
                <a:cs typeface="Calibri"/>
              </a:rPr>
              <a:t>system():</a:t>
            </a:r>
            <a:r>
              <a:rPr sz="2400" dirty="0">
                <a:latin typeface="Calibri"/>
                <a:cs typeface="Calibri"/>
              </a:rPr>
              <a:t>	call</a:t>
            </a:r>
            <a:r>
              <a:rPr sz="2400" spc="-55" dirty="0">
                <a:latin typeface="Calibri"/>
                <a:cs typeface="Calibri"/>
              </a:rPr>
              <a:t> </a:t>
            </a:r>
            <a:r>
              <a:rPr sz="2400" dirty="0">
                <a:latin typeface="Calibri"/>
                <a:cs typeface="Calibri"/>
              </a:rPr>
              <a:t>/bin/sh</a:t>
            </a:r>
            <a:r>
              <a:rPr sz="2400" spc="-50" dirty="0">
                <a:latin typeface="Calibri"/>
                <a:cs typeface="Calibri"/>
              </a:rPr>
              <a:t> </a:t>
            </a:r>
            <a:r>
              <a:rPr sz="2400" spc="-20" dirty="0">
                <a:latin typeface="Calibri"/>
                <a:cs typeface="Calibri"/>
              </a:rPr>
              <a:t>first</a:t>
            </a:r>
            <a:endParaRPr sz="2400">
              <a:latin typeface="Calibri"/>
              <a:cs typeface="Calibri"/>
            </a:endParaRPr>
          </a:p>
          <a:p>
            <a:pPr marL="698500" lvl="1" indent="-228600">
              <a:lnSpc>
                <a:spcPct val="100000"/>
              </a:lnSpc>
              <a:spcBef>
                <a:spcPts val="215"/>
              </a:spcBef>
              <a:buFont typeface="Arial"/>
              <a:buChar char="•"/>
              <a:tabLst>
                <a:tab pos="698500" algn="l"/>
              </a:tabLst>
            </a:pPr>
            <a:r>
              <a:rPr sz="2400" spc="-10" dirty="0">
                <a:latin typeface="Calibri"/>
                <a:cs typeface="Calibri"/>
              </a:rPr>
              <a:t>system(“ls”)</a:t>
            </a:r>
            <a:endParaRPr sz="2400">
              <a:latin typeface="Calibri"/>
              <a:cs typeface="Calibri"/>
            </a:endParaRPr>
          </a:p>
          <a:p>
            <a:pPr marL="1155065" lvl="2" indent="-228600">
              <a:lnSpc>
                <a:spcPct val="100000"/>
              </a:lnSpc>
              <a:spcBef>
                <a:spcPts val="204"/>
              </a:spcBef>
              <a:buFont typeface="Arial"/>
              <a:buChar char="•"/>
              <a:tabLst>
                <a:tab pos="1155065" algn="l"/>
                <a:tab pos="1155700" algn="l"/>
              </a:tabLst>
            </a:pPr>
            <a:r>
              <a:rPr sz="2000" dirty="0">
                <a:latin typeface="Calibri"/>
                <a:cs typeface="Calibri"/>
              </a:rPr>
              <a:t>/bin/sh</a:t>
            </a:r>
            <a:r>
              <a:rPr sz="2000" spc="-45" dirty="0">
                <a:latin typeface="Calibri"/>
                <a:cs typeface="Calibri"/>
              </a:rPr>
              <a:t> </a:t>
            </a:r>
            <a:r>
              <a:rPr sz="2000" dirty="0">
                <a:latin typeface="Calibri"/>
                <a:cs typeface="Calibri"/>
              </a:rPr>
              <a:t>uses</a:t>
            </a:r>
            <a:r>
              <a:rPr sz="2000" spc="-35" dirty="0">
                <a:latin typeface="Calibri"/>
                <a:cs typeface="Calibri"/>
              </a:rPr>
              <a:t> </a:t>
            </a:r>
            <a:r>
              <a:rPr sz="2000" dirty="0">
                <a:latin typeface="Calibri"/>
                <a:cs typeface="Calibri"/>
              </a:rPr>
              <a:t>the</a:t>
            </a:r>
            <a:r>
              <a:rPr sz="2000" spc="-40" dirty="0">
                <a:latin typeface="Calibri"/>
                <a:cs typeface="Calibri"/>
              </a:rPr>
              <a:t> </a:t>
            </a:r>
            <a:r>
              <a:rPr sz="2000" spc="-65" dirty="0">
                <a:latin typeface="Calibri"/>
                <a:cs typeface="Calibri"/>
              </a:rPr>
              <a:t>PATH</a:t>
            </a:r>
            <a:r>
              <a:rPr sz="2000" spc="-40" dirty="0">
                <a:latin typeface="Calibri"/>
                <a:cs typeface="Calibri"/>
              </a:rPr>
              <a:t> </a:t>
            </a:r>
            <a:r>
              <a:rPr sz="2000" dirty="0">
                <a:latin typeface="Calibri"/>
                <a:cs typeface="Calibri"/>
              </a:rPr>
              <a:t>environment</a:t>
            </a:r>
            <a:r>
              <a:rPr sz="2000" spc="-35" dirty="0">
                <a:latin typeface="Calibri"/>
                <a:cs typeface="Calibri"/>
              </a:rPr>
              <a:t> </a:t>
            </a:r>
            <a:r>
              <a:rPr sz="2000" dirty="0">
                <a:latin typeface="Calibri"/>
                <a:cs typeface="Calibri"/>
              </a:rPr>
              <a:t>variable</a:t>
            </a:r>
            <a:r>
              <a:rPr sz="2000" spc="-40" dirty="0">
                <a:latin typeface="Calibri"/>
                <a:cs typeface="Calibri"/>
              </a:rPr>
              <a:t> </a:t>
            </a:r>
            <a:r>
              <a:rPr sz="2000" dirty="0">
                <a:latin typeface="Calibri"/>
                <a:cs typeface="Calibri"/>
              </a:rPr>
              <a:t>to</a:t>
            </a:r>
            <a:r>
              <a:rPr sz="2000" spc="-45" dirty="0">
                <a:latin typeface="Calibri"/>
                <a:cs typeface="Calibri"/>
              </a:rPr>
              <a:t> </a:t>
            </a:r>
            <a:r>
              <a:rPr sz="2000" dirty="0">
                <a:latin typeface="Calibri"/>
                <a:cs typeface="Calibri"/>
              </a:rPr>
              <a:t>locate</a:t>
            </a:r>
            <a:r>
              <a:rPr sz="2000" spc="-35" dirty="0">
                <a:latin typeface="Calibri"/>
                <a:cs typeface="Calibri"/>
              </a:rPr>
              <a:t> </a:t>
            </a:r>
            <a:r>
              <a:rPr sz="2000" spc="-20" dirty="0">
                <a:latin typeface="Calibri"/>
                <a:cs typeface="Calibri"/>
              </a:rPr>
              <a:t>“ls”</a:t>
            </a:r>
            <a:endParaRPr sz="2000">
              <a:latin typeface="Calibri"/>
              <a:cs typeface="Calibri"/>
            </a:endParaRPr>
          </a:p>
          <a:p>
            <a:pPr marL="1155065" lvl="2" indent="-228600">
              <a:lnSpc>
                <a:spcPct val="100000"/>
              </a:lnSpc>
              <a:spcBef>
                <a:spcPts val="315"/>
              </a:spcBef>
              <a:buFont typeface="Arial"/>
              <a:buChar char="•"/>
              <a:tabLst>
                <a:tab pos="1155065" algn="l"/>
                <a:tab pos="1155700" algn="l"/>
              </a:tabLst>
            </a:pPr>
            <a:r>
              <a:rPr sz="2000" spc="-10" dirty="0">
                <a:latin typeface="Calibri"/>
                <a:cs typeface="Calibri"/>
              </a:rPr>
              <a:t>Attacker</a:t>
            </a:r>
            <a:r>
              <a:rPr sz="2000" spc="-30" dirty="0">
                <a:latin typeface="Calibri"/>
                <a:cs typeface="Calibri"/>
              </a:rPr>
              <a:t> </a:t>
            </a:r>
            <a:r>
              <a:rPr sz="2000" dirty="0">
                <a:latin typeface="Calibri"/>
                <a:cs typeface="Calibri"/>
              </a:rPr>
              <a:t>can</a:t>
            </a:r>
            <a:r>
              <a:rPr sz="2000" spc="-30" dirty="0">
                <a:latin typeface="Calibri"/>
                <a:cs typeface="Calibri"/>
              </a:rPr>
              <a:t> </a:t>
            </a:r>
            <a:r>
              <a:rPr sz="2000" dirty="0">
                <a:latin typeface="Calibri"/>
                <a:cs typeface="Calibri"/>
              </a:rPr>
              <a:t>manipulate</a:t>
            </a:r>
            <a:r>
              <a:rPr sz="2000" spc="-25" dirty="0">
                <a:latin typeface="Calibri"/>
                <a:cs typeface="Calibri"/>
              </a:rPr>
              <a:t> </a:t>
            </a:r>
            <a:r>
              <a:rPr sz="2000" dirty="0">
                <a:latin typeface="Calibri"/>
                <a:cs typeface="Calibri"/>
              </a:rPr>
              <a:t>the</a:t>
            </a:r>
            <a:r>
              <a:rPr sz="2000" spc="-25" dirty="0">
                <a:latin typeface="Calibri"/>
                <a:cs typeface="Calibri"/>
              </a:rPr>
              <a:t> </a:t>
            </a:r>
            <a:r>
              <a:rPr sz="2000" spc="-65" dirty="0">
                <a:latin typeface="Calibri"/>
                <a:cs typeface="Calibri"/>
              </a:rPr>
              <a:t>PATH</a:t>
            </a:r>
            <a:r>
              <a:rPr sz="2000" spc="-30" dirty="0">
                <a:latin typeface="Calibri"/>
                <a:cs typeface="Calibri"/>
              </a:rPr>
              <a:t> </a:t>
            </a:r>
            <a:r>
              <a:rPr sz="2000" dirty="0">
                <a:latin typeface="Calibri"/>
                <a:cs typeface="Calibri"/>
              </a:rPr>
              <a:t>variable</a:t>
            </a:r>
            <a:r>
              <a:rPr sz="2000" spc="-25" dirty="0">
                <a:latin typeface="Calibri"/>
                <a:cs typeface="Calibri"/>
              </a:rPr>
              <a:t> </a:t>
            </a:r>
            <a:r>
              <a:rPr sz="2000" dirty="0">
                <a:latin typeface="Calibri"/>
                <a:cs typeface="Calibri"/>
              </a:rPr>
              <a:t>and</a:t>
            </a:r>
            <a:r>
              <a:rPr sz="2000" spc="-30" dirty="0">
                <a:latin typeface="Calibri"/>
                <a:cs typeface="Calibri"/>
              </a:rPr>
              <a:t> </a:t>
            </a:r>
            <a:r>
              <a:rPr sz="2000" dirty="0">
                <a:latin typeface="Calibri"/>
                <a:cs typeface="Calibri"/>
              </a:rPr>
              <a:t>control</a:t>
            </a:r>
            <a:r>
              <a:rPr sz="2000" spc="-25" dirty="0">
                <a:latin typeface="Calibri"/>
                <a:cs typeface="Calibri"/>
              </a:rPr>
              <a:t> </a:t>
            </a:r>
            <a:r>
              <a:rPr sz="2000" dirty="0">
                <a:latin typeface="Calibri"/>
                <a:cs typeface="Calibri"/>
              </a:rPr>
              <a:t>how</a:t>
            </a:r>
            <a:r>
              <a:rPr sz="2000" spc="-40" dirty="0">
                <a:latin typeface="Calibri"/>
                <a:cs typeface="Calibri"/>
              </a:rPr>
              <a:t> </a:t>
            </a:r>
            <a:r>
              <a:rPr sz="2000" dirty="0">
                <a:latin typeface="Calibri"/>
                <a:cs typeface="Calibri"/>
              </a:rPr>
              <a:t>the</a:t>
            </a:r>
            <a:r>
              <a:rPr sz="2000" spc="-25" dirty="0">
                <a:latin typeface="Calibri"/>
                <a:cs typeface="Calibri"/>
              </a:rPr>
              <a:t> </a:t>
            </a:r>
            <a:r>
              <a:rPr sz="2000" dirty="0">
                <a:latin typeface="Calibri"/>
                <a:cs typeface="Calibri"/>
              </a:rPr>
              <a:t>“ls”</a:t>
            </a:r>
            <a:r>
              <a:rPr sz="2000" spc="-30" dirty="0">
                <a:latin typeface="Calibri"/>
                <a:cs typeface="Calibri"/>
              </a:rPr>
              <a:t> </a:t>
            </a:r>
            <a:r>
              <a:rPr sz="2000" dirty="0">
                <a:latin typeface="Calibri"/>
                <a:cs typeface="Calibri"/>
              </a:rPr>
              <a:t>command</a:t>
            </a:r>
            <a:r>
              <a:rPr sz="2000" spc="-30" dirty="0">
                <a:latin typeface="Calibri"/>
                <a:cs typeface="Calibri"/>
              </a:rPr>
              <a:t> </a:t>
            </a:r>
            <a:r>
              <a:rPr sz="2000" dirty="0">
                <a:latin typeface="Calibri"/>
                <a:cs typeface="Calibri"/>
              </a:rPr>
              <a:t>is</a:t>
            </a:r>
            <a:r>
              <a:rPr sz="2000" spc="-25" dirty="0">
                <a:latin typeface="Calibri"/>
                <a:cs typeface="Calibri"/>
              </a:rPr>
              <a:t> </a:t>
            </a:r>
            <a:r>
              <a:rPr sz="2000" spc="-10" dirty="0">
                <a:latin typeface="Calibri"/>
                <a:cs typeface="Calibri"/>
              </a:rPr>
              <a:t>found</a:t>
            </a:r>
            <a:endParaRPr sz="2000">
              <a:latin typeface="Calibri"/>
              <a:cs typeface="Calibri"/>
            </a:endParaRPr>
          </a:p>
          <a:p>
            <a:pPr marL="241300" indent="-228600">
              <a:lnSpc>
                <a:spcPct val="100000"/>
              </a:lnSpc>
              <a:spcBef>
                <a:spcPts val="590"/>
              </a:spcBef>
              <a:buFont typeface="Arial"/>
              <a:buChar char="•"/>
              <a:tabLst>
                <a:tab pos="241300" algn="l"/>
              </a:tabLst>
            </a:pPr>
            <a:r>
              <a:rPr sz="2800" dirty="0">
                <a:latin typeface="Calibri"/>
                <a:cs typeface="Calibri"/>
              </a:rPr>
              <a:t>More</a:t>
            </a:r>
            <a:r>
              <a:rPr sz="2800" spc="-50" dirty="0">
                <a:latin typeface="Calibri"/>
                <a:cs typeface="Calibri"/>
              </a:rPr>
              <a:t> </a:t>
            </a:r>
            <a:r>
              <a:rPr sz="2800" dirty="0">
                <a:latin typeface="Calibri"/>
                <a:cs typeface="Calibri"/>
              </a:rPr>
              <a:t>examples</a:t>
            </a:r>
            <a:r>
              <a:rPr sz="2800" spc="-30" dirty="0">
                <a:latin typeface="Calibri"/>
                <a:cs typeface="Calibri"/>
              </a:rPr>
              <a:t> </a:t>
            </a:r>
            <a:r>
              <a:rPr sz="2800" dirty="0">
                <a:latin typeface="Calibri"/>
                <a:cs typeface="Calibri"/>
              </a:rPr>
              <a:t>on</a:t>
            </a:r>
            <a:r>
              <a:rPr sz="2800" spc="-30" dirty="0">
                <a:latin typeface="Calibri"/>
                <a:cs typeface="Calibri"/>
              </a:rPr>
              <a:t> </a:t>
            </a:r>
            <a:r>
              <a:rPr sz="2800" dirty="0">
                <a:latin typeface="Calibri"/>
                <a:cs typeface="Calibri"/>
              </a:rPr>
              <a:t>this</a:t>
            </a:r>
            <a:r>
              <a:rPr sz="2800" spc="-30" dirty="0">
                <a:latin typeface="Calibri"/>
                <a:cs typeface="Calibri"/>
              </a:rPr>
              <a:t> </a:t>
            </a:r>
            <a:r>
              <a:rPr sz="2800" dirty="0">
                <a:latin typeface="Calibri"/>
                <a:cs typeface="Calibri"/>
              </a:rPr>
              <a:t>type</a:t>
            </a:r>
            <a:r>
              <a:rPr sz="2800" spc="-45" dirty="0">
                <a:latin typeface="Calibri"/>
                <a:cs typeface="Calibri"/>
              </a:rPr>
              <a:t> </a:t>
            </a:r>
            <a:r>
              <a:rPr sz="2800" dirty="0">
                <a:latin typeface="Calibri"/>
                <a:cs typeface="Calibri"/>
              </a:rPr>
              <a:t>of</a:t>
            </a:r>
            <a:r>
              <a:rPr sz="2800" spc="-45" dirty="0">
                <a:latin typeface="Calibri"/>
                <a:cs typeface="Calibri"/>
              </a:rPr>
              <a:t> </a:t>
            </a:r>
            <a:r>
              <a:rPr sz="2800" dirty="0">
                <a:latin typeface="Calibri"/>
                <a:cs typeface="Calibri"/>
              </a:rPr>
              <a:t>attacks</a:t>
            </a:r>
            <a:r>
              <a:rPr sz="2800" spc="-35" dirty="0">
                <a:latin typeface="Calibri"/>
                <a:cs typeface="Calibri"/>
              </a:rPr>
              <a:t> </a:t>
            </a:r>
            <a:r>
              <a:rPr sz="2800" dirty="0">
                <a:latin typeface="Calibri"/>
                <a:cs typeface="Calibri"/>
              </a:rPr>
              <a:t>can</a:t>
            </a:r>
            <a:r>
              <a:rPr sz="2800" spc="-30" dirty="0">
                <a:latin typeface="Calibri"/>
                <a:cs typeface="Calibri"/>
              </a:rPr>
              <a:t> </a:t>
            </a:r>
            <a:r>
              <a:rPr sz="2800" dirty="0">
                <a:latin typeface="Calibri"/>
                <a:cs typeface="Calibri"/>
              </a:rPr>
              <a:t>be</a:t>
            </a:r>
            <a:r>
              <a:rPr sz="2800" spc="-45" dirty="0">
                <a:latin typeface="Calibri"/>
                <a:cs typeface="Calibri"/>
              </a:rPr>
              <a:t> </a:t>
            </a:r>
            <a:r>
              <a:rPr sz="2800" dirty="0">
                <a:latin typeface="Calibri"/>
                <a:cs typeface="Calibri"/>
              </a:rPr>
              <a:t>found</a:t>
            </a:r>
            <a:r>
              <a:rPr sz="2800" spc="-30" dirty="0">
                <a:latin typeface="Calibri"/>
                <a:cs typeface="Calibri"/>
              </a:rPr>
              <a:t> </a:t>
            </a:r>
            <a:r>
              <a:rPr sz="2800" dirty="0">
                <a:latin typeface="Calibri"/>
                <a:cs typeface="Calibri"/>
              </a:rPr>
              <a:t>in</a:t>
            </a:r>
            <a:r>
              <a:rPr sz="2800" spc="-30" dirty="0">
                <a:latin typeface="Calibri"/>
                <a:cs typeface="Calibri"/>
              </a:rPr>
              <a:t> </a:t>
            </a:r>
            <a:r>
              <a:rPr sz="2800" dirty="0">
                <a:latin typeface="Calibri"/>
                <a:cs typeface="Calibri"/>
              </a:rPr>
              <a:t>Chapter</a:t>
            </a:r>
            <a:r>
              <a:rPr sz="2800" spc="-40" dirty="0">
                <a:latin typeface="Calibri"/>
                <a:cs typeface="Calibri"/>
              </a:rPr>
              <a:t> </a:t>
            </a:r>
            <a:r>
              <a:rPr sz="2800" spc="-50" dirty="0">
                <a:latin typeface="Calibri"/>
                <a:cs typeface="Calibri"/>
              </a:rPr>
              <a:t>2</a:t>
            </a:r>
            <a:endParaRPr sz="2800">
              <a:latin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0276" rIns="0" bIns="0" rtlCol="0">
            <a:spAutoFit/>
          </a:bodyPr>
          <a:lstStyle/>
          <a:p>
            <a:pPr marL="601345">
              <a:lnSpc>
                <a:spcPct val="100000"/>
              </a:lnSpc>
              <a:spcBef>
                <a:spcPts val="100"/>
              </a:spcBef>
            </a:pPr>
            <a:r>
              <a:rPr dirty="0"/>
              <a:t>Capability</a:t>
            </a:r>
            <a:r>
              <a:rPr spc="20" dirty="0"/>
              <a:t> </a:t>
            </a:r>
            <a:r>
              <a:rPr spc="-10" dirty="0"/>
              <a:t>Leaking</a:t>
            </a:r>
          </a:p>
        </p:txBody>
      </p:sp>
      <p:sp>
        <p:nvSpPr>
          <p:cNvPr id="3" name="object 3"/>
          <p:cNvSpPr txBox="1"/>
          <p:nvPr/>
        </p:nvSpPr>
        <p:spPr>
          <a:xfrm>
            <a:off x="916939" y="1795779"/>
            <a:ext cx="10316210" cy="4148454"/>
          </a:xfrm>
          <a:prstGeom prst="rect">
            <a:avLst/>
          </a:prstGeom>
        </p:spPr>
        <p:txBody>
          <a:bodyPr vert="horz" wrap="square" lIns="0" tIns="63500" rIns="0" bIns="0" rtlCol="0">
            <a:spAutoFit/>
          </a:bodyPr>
          <a:lstStyle/>
          <a:p>
            <a:pPr marL="241300" marR="587375" indent="-228600">
              <a:lnSpc>
                <a:spcPts val="3000"/>
              </a:lnSpc>
              <a:spcBef>
                <a:spcPts val="500"/>
              </a:spcBef>
              <a:buFont typeface="Arial"/>
              <a:buChar char="•"/>
              <a:tabLst>
                <a:tab pos="241300" algn="l"/>
              </a:tabLst>
            </a:pPr>
            <a:r>
              <a:rPr sz="2800" dirty="0">
                <a:latin typeface="Calibri"/>
                <a:cs typeface="Calibri"/>
              </a:rPr>
              <a:t>In</a:t>
            </a:r>
            <a:r>
              <a:rPr sz="2800" spc="-65" dirty="0">
                <a:latin typeface="Calibri"/>
                <a:cs typeface="Calibri"/>
              </a:rPr>
              <a:t> </a:t>
            </a:r>
            <a:r>
              <a:rPr sz="2800" dirty="0">
                <a:latin typeface="Calibri"/>
                <a:cs typeface="Calibri"/>
              </a:rPr>
              <a:t>some</a:t>
            </a:r>
            <a:r>
              <a:rPr sz="2800" spc="-60" dirty="0">
                <a:latin typeface="Calibri"/>
                <a:cs typeface="Calibri"/>
              </a:rPr>
              <a:t> </a:t>
            </a:r>
            <a:r>
              <a:rPr sz="2800" dirty="0">
                <a:latin typeface="Calibri"/>
                <a:cs typeface="Calibri"/>
              </a:rPr>
              <a:t>cases,</a:t>
            </a:r>
            <a:r>
              <a:rPr sz="2800" spc="-55" dirty="0">
                <a:latin typeface="Calibri"/>
                <a:cs typeface="Calibri"/>
              </a:rPr>
              <a:t> </a:t>
            </a:r>
            <a:r>
              <a:rPr sz="2800" dirty="0">
                <a:latin typeface="Calibri"/>
                <a:cs typeface="Calibri"/>
              </a:rPr>
              <a:t>Privileged</a:t>
            </a:r>
            <a:r>
              <a:rPr sz="2800" spc="-50" dirty="0">
                <a:latin typeface="Calibri"/>
                <a:cs typeface="Calibri"/>
              </a:rPr>
              <a:t> </a:t>
            </a:r>
            <a:r>
              <a:rPr sz="2800" dirty="0">
                <a:latin typeface="Calibri"/>
                <a:cs typeface="Calibri"/>
              </a:rPr>
              <a:t>programs</a:t>
            </a:r>
            <a:r>
              <a:rPr sz="2800" spc="-55" dirty="0">
                <a:latin typeface="Calibri"/>
                <a:cs typeface="Calibri"/>
              </a:rPr>
              <a:t> </a:t>
            </a:r>
            <a:r>
              <a:rPr sz="2800" dirty="0">
                <a:latin typeface="Calibri"/>
                <a:cs typeface="Calibri"/>
              </a:rPr>
              <a:t>downgrade</a:t>
            </a:r>
            <a:r>
              <a:rPr sz="2800" spc="-60" dirty="0">
                <a:latin typeface="Calibri"/>
                <a:cs typeface="Calibri"/>
              </a:rPr>
              <a:t> </a:t>
            </a:r>
            <a:r>
              <a:rPr sz="2800" dirty="0">
                <a:latin typeface="Calibri"/>
                <a:cs typeface="Calibri"/>
              </a:rPr>
              <a:t>themselves</a:t>
            </a:r>
            <a:r>
              <a:rPr sz="2800" spc="-50" dirty="0">
                <a:latin typeface="Calibri"/>
                <a:cs typeface="Calibri"/>
              </a:rPr>
              <a:t> </a:t>
            </a:r>
            <a:r>
              <a:rPr sz="2800" spc="-10" dirty="0">
                <a:latin typeface="Calibri"/>
                <a:cs typeface="Calibri"/>
              </a:rPr>
              <a:t>during execution</a:t>
            </a:r>
            <a:endParaRPr sz="2800" dirty="0">
              <a:latin typeface="Calibri"/>
              <a:cs typeface="Calibri"/>
            </a:endParaRPr>
          </a:p>
          <a:p>
            <a:pPr marL="241300" indent="-228600">
              <a:lnSpc>
                <a:spcPct val="100000"/>
              </a:lnSpc>
              <a:spcBef>
                <a:spcPts val="585"/>
              </a:spcBef>
              <a:buFont typeface="Arial"/>
              <a:buChar char="•"/>
              <a:tabLst>
                <a:tab pos="241300" algn="l"/>
              </a:tabLst>
            </a:pPr>
            <a:r>
              <a:rPr sz="2800" dirty="0">
                <a:latin typeface="Calibri"/>
                <a:cs typeface="Calibri"/>
              </a:rPr>
              <a:t>Example:</a:t>
            </a:r>
            <a:r>
              <a:rPr sz="2800" spc="-65" dirty="0">
                <a:latin typeface="Calibri"/>
                <a:cs typeface="Calibri"/>
              </a:rPr>
              <a:t> </a:t>
            </a:r>
            <a:r>
              <a:rPr sz="2800" dirty="0">
                <a:latin typeface="Calibri"/>
                <a:cs typeface="Calibri"/>
              </a:rPr>
              <a:t>The</a:t>
            </a:r>
            <a:r>
              <a:rPr sz="2800" spc="-25" dirty="0">
                <a:latin typeface="Calibri"/>
                <a:cs typeface="Calibri"/>
              </a:rPr>
              <a:t> </a:t>
            </a:r>
            <a:r>
              <a:rPr sz="2800" spc="-10" dirty="0" err="1">
                <a:latin typeface="Courier New"/>
                <a:cs typeface="Courier New"/>
              </a:rPr>
              <a:t>su</a:t>
            </a:r>
            <a:r>
              <a:rPr sz="2800" spc="-1050" dirty="0">
                <a:latin typeface="Courier New"/>
                <a:cs typeface="Courier New"/>
              </a:rPr>
              <a:t> </a:t>
            </a:r>
            <a:r>
              <a:rPr sz="2800" spc="-10" dirty="0">
                <a:latin typeface="Calibri"/>
                <a:cs typeface="Calibri"/>
              </a:rPr>
              <a:t>program</a:t>
            </a:r>
            <a:r>
              <a:rPr lang="en-US" sz="2800" spc="-10" dirty="0">
                <a:latin typeface="Calibri"/>
                <a:cs typeface="Calibri"/>
              </a:rPr>
              <a:t> (switch user program)</a:t>
            </a:r>
            <a:endParaRPr sz="2800" dirty="0">
              <a:latin typeface="Calibri"/>
              <a:cs typeface="Calibri"/>
            </a:endParaRPr>
          </a:p>
          <a:p>
            <a:pPr marL="698500" lvl="1" indent="-228600">
              <a:lnSpc>
                <a:spcPct val="100000"/>
              </a:lnSpc>
              <a:spcBef>
                <a:spcPts val="254"/>
              </a:spcBef>
              <a:buFont typeface="Arial"/>
              <a:buChar char="•"/>
              <a:tabLst>
                <a:tab pos="698500" algn="l"/>
              </a:tabLst>
            </a:pPr>
            <a:r>
              <a:rPr sz="2400" dirty="0">
                <a:latin typeface="Calibri"/>
                <a:cs typeface="Calibri"/>
              </a:rPr>
              <a:t>This</a:t>
            </a:r>
            <a:r>
              <a:rPr sz="2400" spc="-25" dirty="0">
                <a:latin typeface="Calibri"/>
                <a:cs typeface="Calibri"/>
              </a:rPr>
              <a:t> </a:t>
            </a:r>
            <a:r>
              <a:rPr sz="2400" dirty="0">
                <a:latin typeface="Calibri"/>
                <a:cs typeface="Calibri"/>
              </a:rPr>
              <a:t>is</a:t>
            </a:r>
            <a:r>
              <a:rPr sz="2400" spc="-15" dirty="0">
                <a:latin typeface="Calibri"/>
                <a:cs typeface="Calibri"/>
              </a:rPr>
              <a:t> </a:t>
            </a:r>
            <a:r>
              <a:rPr sz="2400" dirty="0">
                <a:latin typeface="Calibri"/>
                <a:cs typeface="Calibri"/>
              </a:rPr>
              <a:t>a</a:t>
            </a:r>
            <a:r>
              <a:rPr sz="2400" spc="-10" dirty="0">
                <a:latin typeface="Calibri"/>
                <a:cs typeface="Calibri"/>
              </a:rPr>
              <a:t> </a:t>
            </a:r>
            <a:r>
              <a:rPr sz="2400" dirty="0">
                <a:latin typeface="Calibri"/>
                <a:cs typeface="Calibri"/>
              </a:rPr>
              <a:t>privileged</a:t>
            </a:r>
            <a:r>
              <a:rPr sz="2400" spc="-10" dirty="0">
                <a:latin typeface="Calibri"/>
                <a:cs typeface="Calibri"/>
              </a:rPr>
              <a:t> </a:t>
            </a:r>
            <a:r>
              <a:rPr sz="2400" spc="-30" dirty="0">
                <a:latin typeface="Calibri"/>
                <a:cs typeface="Calibri"/>
              </a:rPr>
              <a:t>Set-</a:t>
            </a:r>
            <a:r>
              <a:rPr sz="2400" dirty="0">
                <a:latin typeface="Calibri"/>
                <a:cs typeface="Calibri"/>
              </a:rPr>
              <a:t>UID</a:t>
            </a:r>
            <a:r>
              <a:rPr sz="2400" spc="-10" dirty="0">
                <a:latin typeface="Calibri"/>
                <a:cs typeface="Calibri"/>
              </a:rPr>
              <a:t> program</a:t>
            </a:r>
            <a:endParaRPr sz="2400" dirty="0">
              <a:latin typeface="Calibri"/>
              <a:cs typeface="Calibri"/>
            </a:endParaRPr>
          </a:p>
          <a:p>
            <a:pPr marL="698500" lvl="1" indent="-228600">
              <a:lnSpc>
                <a:spcPct val="100000"/>
              </a:lnSpc>
              <a:spcBef>
                <a:spcPts val="215"/>
              </a:spcBef>
              <a:buFont typeface="Arial"/>
              <a:buChar char="•"/>
              <a:tabLst>
                <a:tab pos="698500" algn="l"/>
              </a:tabLst>
            </a:pPr>
            <a:r>
              <a:rPr sz="2400" dirty="0">
                <a:latin typeface="Calibri"/>
                <a:cs typeface="Calibri"/>
              </a:rPr>
              <a:t>Allows</a:t>
            </a:r>
            <a:r>
              <a:rPr sz="2400" spc="-45" dirty="0">
                <a:latin typeface="Calibri"/>
                <a:cs typeface="Calibri"/>
              </a:rPr>
              <a:t> </a:t>
            </a:r>
            <a:r>
              <a:rPr sz="2400" dirty="0">
                <a:latin typeface="Calibri"/>
                <a:cs typeface="Calibri"/>
              </a:rPr>
              <a:t>one</a:t>
            </a:r>
            <a:r>
              <a:rPr sz="2400" spc="-20" dirty="0">
                <a:latin typeface="Calibri"/>
                <a:cs typeface="Calibri"/>
              </a:rPr>
              <a:t> </a:t>
            </a:r>
            <a:r>
              <a:rPr sz="2400" dirty="0">
                <a:latin typeface="Calibri"/>
                <a:cs typeface="Calibri"/>
              </a:rPr>
              <a:t>user</a:t>
            </a:r>
            <a:r>
              <a:rPr sz="2400" spc="-25" dirty="0">
                <a:latin typeface="Calibri"/>
                <a:cs typeface="Calibri"/>
              </a:rPr>
              <a:t> </a:t>
            </a:r>
            <a:r>
              <a:rPr sz="2400" dirty="0">
                <a:latin typeface="Calibri"/>
                <a:cs typeface="Calibri"/>
              </a:rPr>
              <a:t>to</a:t>
            </a:r>
            <a:r>
              <a:rPr sz="2400" spc="-30" dirty="0">
                <a:latin typeface="Calibri"/>
                <a:cs typeface="Calibri"/>
              </a:rPr>
              <a:t> </a:t>
            </a:r>
            <a:r>
              <a:rPr sz="2400" dirty="0">
                <a:latin typeface="Calibri"/>
                <a:cs typeface="Calibri"/>
              </a:rPr>
              <a:t>switch</a:t>
            </a:r>
            <a:r>
              <a:rPr sz="2400" spc="-25" dirty="0">
                <a:latin typeface="Calibri"/>
                <a:cs typeface="Calibri"/>
              </a:rPr>
              <a:t> </a:t>
            </a:r>
            <a:r>
              <a:rPr sz="2400" dirty="0">
                <a:latin typeface="Calibri"/>
                <a:cs typeface="Calibri"/>
              </a:rPr>
              <a:t>to</a:t>
            </a:r>
            <a:r>
              <a:rPr sz="2400" spc="-30" dirty="0">
                <a:latin typeface="Calibri"/>
                <a:cs typeface="Calibri"/>
              </a:rPr>
              <a:t> </a:t>
            </a:r>
            <a:r>
              <a:rPr sz="2400" dirty="0">
                <a:latin typeface="Calibri"/>
                <a:cs typeface="Calibri"/>
              </a:rPr>
              <a:t>another</a:t>
            </a:r>
            <a:r>
              <a:rPr sz="2400" spc="-30" dirty="0">
                <a:latin typeface="Calibri"/>
                <a:cs typeface="Calibri"/>
              </a:rPr>
              <a:t> </a:t>
            </a:r>
            <a:r>
              <a:rPr sz="2400" dirty="0">
                <a:latin typeface="Calibri"/>
                <a:cs typeface="Calibri"/>
              </a:rPr>
              <a:t>user</a:t>
            </a:r>
            <a:r>
              <a:rPr sz="2400" spc="-25" dirty="0">
                <a:latin typeface="Calibri"/>
                <a:cs typeface="Calibri"/>
              </a:rPr>
              <a:t> </a:t>
            </a:r>
            <a:r>
              <a:rPr sz="2400" dirty="0">
                <a:latin typeface="Calibri"/>
                <a:cs typeface="Calibri"/>
              </a:rPr>
              <a:t>(</a:t>
            </a:r>
            <a:r>
              <a:rPr sz="2400" spc="-30" dirty="0">
                <a:latin typeface="Calibri"/>
                <a:cs typeface="Calibri"/>
              </a:rPr>
              <a:t> </a:t>
            </a:r>
            <a:r>
              <a:rPr sz="2400" dirty="0">
                <a:latin typeface="Calibri"/>
                <a:cs typeface="Calibri"/>
              </a:rPr>
              <a:t>say</a:t>
            </a:r>
            <a:r>
              <a:rPr sz="2400" spc="-25" dirty="0">
                <a:latin typeface="Calibri"/>
                <a:cs typeface="Calibri"/>
              </a:rPr>
              <a:t> </a:t>
            </a:r>
            <a:r>
              <a:rPr sz="2400" dirty="0">
                <a:latin typeface="Calibri"/>
                <a:cs typeface="Calibri"/>
              </a:rPr>
              <a:t>user1</a:t>
            </a:r>
            <a:r>
              <a:rPr sz="2400" spc="-30" dirty="0">
                <a:latin typeface="Calibri"/>
                <a:cs typeface="Calibri"/>
              </a:rPr>
              <a:t> </a:t>
            </a:r>
            <a:r>
              <a:rPr sz="2400" dirty="0">
                <a:latin typeface="Calibri"/>
                <a:cs typeface="Calibri"/>
              </a:rPr>
              <a:t>to</a:t>
            </a:r>
            <a:r>
              <a:rPr sz="2400" spc="-30" dirty="0">
                <a:latin typeface="Calibri"/>
                <a:cs typeface="Calibri"/>
              </a:rPr>
              <a:t> </a:t>
            </a:r>
            <a:r>
              <a:rPr sz="2400" dirty="0">
                <a:latin typeface="Calibri"/>
                <a:cs typeface="Calibri"/>
              </a:rPr>
              <a:t>user2</a:t>
            </a:r>
            <a:r>
              <a:rPr sz="2400" spc="-30" dirty="0">
                <a:latin typeface="Calibri"/>
                <a:cs typeface="Calibri"/>
              </a:rPr>
              <a:t> </a:t>
            </a:r>
            <a:r>
              <a:rPr sz="2400" spc="-50" dirty="0">
                <a:latin typeface="Calibri"/>
                <a:cs typeface="Calibri"/>
              </a:rPr>
              <a:t>)</a:t>
            </a:r>
            <a:endParaRPr sz="2400" dirty="0">
              <a:latin typeface="Calibri"/>
              <a:cs typeface="Calibri"/>
            </a:endParaRPr>
          </a:p>
          <a:p>
            <a:pPr marL="698500" lvl="1" indent="-228600">
              <a:lnSpc>
                <a:spcPct val="100000"/>
              </a:lnSpc>
              <a:spcBef>
                <a:spcPts val="215"/>
              </a:spcBef>
              <a:buFont typeface="Arial"/>
              <a:buChar char="•"/>
              <a:tabLst>
                <a:tab pos="698500" algn="l"/>
              </a:tabLst>
            </a:pPr>
            <a:r>
              <a:rPr sz="2400" dirty="0">
                <a:latin typeface="Calibri"/>
                <a:cs typeface="Calibri"/>
              </a:rPr>
              <a:t>Program</a:t>
            </a:r>
            <a:r>
              <a:rPr sz="2400" spc="-50" dirty="0">
                <a:latin typeface="Calibri"/>
                <a:cs typeface="Calibri"/>
              </a:rPr>
              <a:t> </a:t>
            </a:r>
            <a:r>
              <a:rPr sz="2400" dirty="0">
                <a:latin typeface="Calibri"/>
                <a:cs typeface="Calibri"/>
              </a:rPr>
              <a:t>starts</a:t>
            </a:r>
            <a:r>
              <a:rPr sz="2400" spc="-40" dirty="0">
                <a:latin typeface="Calibri"/>
                <a:cs typeface="Calibri"/>
              </a:rPr>
              <a:t> </a:t>
            </a:r>
            <a:r>
              <a:rPr sz="2400" dirty="0">
                <a:latin typeface="Calibri"/>
                <a:cs typeface="Calibri"/>
              </a:rPr>
              <a:t>with</a:t>
            </a:r>
            <a:r>
              <a:rPr sz="2400" spc="-35" dirty="0">
                <a:latin typeface="Calibri"/>
                <a:cs typeface="Calibri"/>
              </a:rPr>
              <a:t> </a:t>
            </a:r>
            <a:r>
              <a:rPr sz="2400" dirty="0">
                <a:latin typeface="Calibri"/>
                <a:cs typeface="Calibri"/>
              </a:rPr>
              <a:t>EUID</a:t>
            </a:r>
            <a:r>
              <a:rPr sz="2400" spc="-40" dirty="0">
                <a:latin typeface="Calibri"/>
                <a:cs typeface="Calibri"/>
              </a:rPr>
              <a:t> </a:t>
            </a:r>
            <a:r>
              <a:rPr sz="2400" dirty="0">
                <a:latin typeface="Calibri"/>
                <a:cs typeface="Calibri"/>
              </a:rPr>
              <a:t>as</a:t>
            </a:r>
            <a:r>
              <a:rPr sz="2400" spc="-40" dirty="0">
                <a:latin typeface="Calibri"/>
                <a:cs typeface="Calibri"/>
              </a:rPr>
              <a:t> </a:t>
            </a:r>
            <a:r>
              <a:rPr sz="2400" dirty="0">
                <a:latin typeface="Calibri"/>
                <a:cs typeface="Calibri"/>
              </a:rPr>
              <a:t>root</a:t>
            </a:r>
            <a:r>
              <a:rPr sz="2400" spc="-40" dirty="0">
                <a:latin typeface="Calibri"/>
                <a:cs typeface="Calibri"/>
              </a:rPr>
              <a:t> </a:t>
            </a:r>
            <a:r>
              <a:rPr sz="2400" dirty="0">
                <a:latin typeface="Calibri"/>
                <a:cs typeface="Calibri"/>
              </a:rPr>
              <a:t>and</a:t>
            </a:r>
            <a:r>
              <a:rPr sz="2400" spc="-35" dirty="0">
                <a:latin typeface="Calibri"/>
                <a:cs typeface="Calibri"/>
              </a:rPr>
              <a:t> </a:t>
            </a:r>
            <a:r>
              <a:rPr sz="2400" dirty="0">
                <a:latin typeface="Calibri"/>
                <a:cs typeface="Calibri"/>
              </a:rPr>
              <a:t>RUID</a:t>
            </a:r>
            <a:r>
              <a:rPr sz="2400" spc="-40" dirty="0">
                <a:latin typeface="Calibri"/>
                <a:cs typeface="Calibri"/>
              </a:rPr>
              <a:t> </a:t>
            </a:r>
            <a:r>
              <a:rPr sz="2400" dirty="0">
                <a:latin typeface="Calibri"/>
                <a:cs typeface="Calibri"/>
              </a:rPr>
              <a:t>as</a:t>
            </a:r>
            <a:r>
              <a:rPr sz="2400" spc="-35" dirty="0">
                <a:latin typeface="Calibri"/>
                <a:cs typeface="Calibri"/>
              </a:rPr>
              <a:t> </a:t>
            </a:r>
            <a:r>
              <a:rPr sz="2400" spc="-10" dirty="0">
                <a:latin typeface="Calibri"/>
                <a:cs typeface="Calibri"/>
              </a:rPr>
              <a:t>user1</a:t>
            </a:r>
            <a:endParaRPr sz="2400" dirty="0">
              <a:latin typeface="Calibri"/>
              <a:cs typeface="Calibri"/>
            </a:endParaRPr>
          </a:p>
          <a:p>
            <a:pPr marL="698500" marR="5080" lvl="1" indent="-228600">
              <a:lnSpc>
                <a:spcPts val="2620"/>
              </a:lnSpc>
              <a:spcBef>
                <a:spcPts val="520"/>
              </a:spcBef>
              <a:buFont typeface="Arial"/>
              <a:buChar char="•"/>
              <a:tabLst>
                <a:tab pos="698500" algn="l"/>
              </a:tabLst>
            </a:pPr>
            <a:r>
              <a:rPr sz="2400" dirty="0">
                <a:latin typeface="Calibri"/>
                <a:cs typeface="Calibri"/>
              </a:rPr>
              <a:t>After</a:t>
            </a:r>
            <a:r>
              <a:rPr sz="2400" spc="-55" dirty="0">
                <a:latin typeface="Calibri"/>
                <a:cs typeface="Calibri"/>
              </a:rPr>
              <a:t> </a:t>
            </a:r>
            <a:r>
              <a:rPr sz="2400" dirty="0">
                <a:latin typeface="Calibri"/>
                <a:cs typeface="Calibri"/>
              </a:rPr>
              <a:t>password</a:t>
            </a:r>
            <a:r>
              <a:rPr sz="2400" spc="-40" dirty="0">
                <a:latin typeface="Calibri"/>
                <a:cs typeface="Calibri"/>
              </a:rPr>
              <a:t> </a:t>
            </a:r>
            <a:r>
              <a:rPr sz="2400" dirty="0">
                <a:latin typeface="Calibri"/>
                <a:cs typeface="Calibri"/>
              </a:rPr>
              <a:t>verification,</a:t>
            </a:r>
            <a:r>
              <a:rPr sz="2400" spc="-40" dirty="0">
                <a:latin typeface="Calibri"/>
                <a:cs typeface="Calibri"/>
              </a:rPr>
              <a:t> </a:t>
            </a:r>
            <a:r>
              <a:rPr sz="2400" dirty="0">
                <a:latin typeface="Calibri"/>
                <a:cs typeface="Calibri"/>
              </a:rPr>
              <a:t>both</a:t>
            </a:r>
            <a:r>
              <a:rPr sz="2400" spc="-45" dirty="0">
                <a:latin typeface="Calibri"/>
                <a:cs typeface="Calibri"/>
              </a:rPr>
              <a:t> </a:t>
            </a:r>
            <a:r>
              <a:rPr sz="2400" dirty="0">
                <a:latin typeface="Calibri"/>
                <a:cs typeface="Calibri"/>
              </a:rPr>
              <a:t>EUID</a:t>
            </a:r>
            <a:r>
              <a:rPr sz="2400" spc="-45" dirty="0">
                <a:latin typeface="Calibri"/>
                <a:cs typeface="Calibri"/>
              </a:rPr>
              <a:t> </a:t>
            </a:r>
            <a:r>
              <a:rPr sz="2400" dirty="0">
                <a:latin typeface="Calibri"/>
                <a:cs typeface="Calibri"/>
              </a:rPr>
              <a:t>and</a:t>
            </a:r>
            <a:r>
              <a:rPr sz="2400" spc="-40" dirty="0">
                <a:latin typeface="Calibri"/>
                <a:cs typeface="Calibri"/>
              </a:rPr>
              <a:t> </a:t>
            </a:r>
            <a:r>
              <a:rPr sz="2400" dirty="0">
                <a:latin typeface="Calibri"/>
                <a:cs typeface="Calibri"/>
              </a:rPr>
              <a:t>RUID</a:t>
            </a:r>
            <a:r>
              <a:rPr sz="2400" spc="-50" dirty="0">
                <a:latin typeface="Calibri"/>
                <a:cs typeface="Calibri"/>
              </a:rPr>
              <a:t> </a:t>
            </a:r>
            <a:r>
              <a:rPr sz="2400" dirty="0">
                <a:latin typeface="Calibri"/>
                <a:cs typeface="Calibri"/>
              </a:rPr>
              <a:t>become</a:t>
            </a:r>
            <a:r>
              <a:rPr sz="2400" spc="-35" dirty="0">
                <a:latin typeface="Calibri"/>
                <a:cs typeface="Calibri"/>
              </a:rPr>
              <a:t> </a:t>
            </a:r>
            <a:r>
              <a:rPr sz="2400" spc="-10" dirty="0">
                <a:latin typeface="Calibri"/>
                <a:cs typeface="Calibri"/>
              </a:rPr>
              <a:t>user2’s</a:t>
            </a:r>
            <a:r>
              <a:rPr sz="2400" spc="-45" dirty="0">
                <a:latin typeface="Calibri"/>
                <a:cs typeface="Calibri"/>
              </a:rPr>
              <a:t> </a:t>
            </a:r>
            <a:r>
              <a:rPr sz="2400" dirty="0">
                <a:latin typeface="Calibri"/>
                <a:cs typeface="Calibri"/>
              </a:rPr>
              <a:t>(via</a:t>
            </a:r>
            <a:r>
              <a:rPr sz="2400" spc="-40" dirty="0">
                <a:latin typeface="Calibri"/>
                <a:cs typeface="Calibri"/>
              </a:rPr>
              <a:t> </a:t>
            </a:r>
            <a:r>
              <a:rPr sz="2400" spc="-10" dirty="0">
                <a:latin typeface="Calibri"/>
                <a:cs typeface="Calibri"/>
              </a:rPr>
              <a:t>privilege downgrading)</a:t>
            </a:r>
            <a:endParaRPr sz="2400" dirty="0">
              <a:latin typeface="Calibri"/>
              <a:cs typeface="Calibri"/>
            </a:endParaRPr>
          </a:p>
          <a:p>
            <a:pPr marL="241300" indent="-228600">
              <a:lnSpc>
                <a:spcPct val="100000"/>
              </a:lnSpc>
              <a:spcBef>
                <a:spcPts val="560"/>
              </a:spcBef>
              <a:buFont typeface="Arial"/>
              <a:buChar char="•"/>
              <a:tabLst>
                <a:tab pos="241300" algn="l"/>
              </a:tabLst>
            </a:pPr>
            <a:r>
              <a:rPr sz="2800" dirty="0">
                <a:latin typeface="Calibri"/>
                <a:cs typeface="Calibri"/>
              </a:rPr>
              <a:t>Such</a:t>
            </a:r>
            <a:r>
              <a:rPr sz="2800" spc="-55" dirty="0">
                <a:latin typeface="Calibri"/>
                <a:cs typeface="Calibri"/>
              </a:rPr>
              <a:t> </a:t>
            </a:r>
            <a:r>
              <a:rPr sz="2800" dirty="0">
                <a:latin typeface="Calibri"/>
                <a:cs typeface="Calibri"/>
              </a:rPr>
              <a:t>programs</a:t>
            </a:r>
            <a:r>
              <a:rPr sz="2800" spc="-45" dirty="0">
                <a:latin typeface="Calibri"/>
                <a:cs typeface="Calibri"/>
              </a:rPr>
              <a:t> </a:t>
            </a:r>
            <a:r>
              <a:rPr sz="2800" dirty="0">
                <a:latin typeface="Calibri"/>
                <a:cs typeface="Calibri"/>
              </a:rPr>
              <a:t>may</a:t>
            </a:r>
            <a:r>
              <a:rPr sz="2800" spc="-55" dirty="0">
                <a:latin typeface="Calibri"/>
                <a:cs typeface="Calibri"/>
              </a:rPr>
              <a:t> </a:t>
            </a:r>
            <a:r>
              <a:rPr sz="2800" dirty="0">
                <a:latin typeface="Calibri"/>
                <a:cs typeface="Calibri"/>
              </a:rPr>
              <a:t>lead</a:t>
            </a:r>
            <a:r>
              <a:rPr sz="2800" spc="-45" dirty="0">
                <a:latin typeface="Calibri"/>
                <a:cs typeface="Calibri"/>
              </a:rPr>
              <a:t> </a:t>
            </a:r>
            <a:r>
              <a:rPr sz="2800" dirty="0">
                <a:latin typeface="Calibri"/>
                <a:cs typeface="Calibri"/>
              </a:rPr>
              <a:t>to</a:t>
            </a:r>
            <a:r>
              <a:rPr sz="2800" spc="-50" dirty="0">
                <a:latin typeface="Calibri"/>
                <a:cs typeface="Calibri"/>
              </a:rPr>
              <a:t> </a:t>
            </a:r>
            <a:r>
              <a:rPr sz="2800" dirty="0">
                <a:latin typeface="Calibri"/>
                <a:cs typeface="Calibri"/>
              </a:rPr>
              <a:t>capability</a:t>
            </a:r>
            <a:r>
              <a:rPr sz="2800" spc="-50" dirty="0">
                <a:latin typeface="Calibri"/>
                <a:cs typeface="Calibri"/>
              </a:rPr>
              <a:t> </a:t>
            </a:r>
            <a:r>
              <a:rPr sz="2800" spc="-10" dirty="0">
                <a:latin typeface="Calibri"/>
                <a:cs typeface="Calibri"/>
              </a:rPr>
              <a:t>leaking</a:t>
            </a:r>
            <a:endParaRPr sz="2800" dirty="0">
              <a:latin typeface="Calibri"/>
              <a:cs typeface="Calibri"/>
            </a:endParaRPr>
          </a:p>
          <a:p>
            <a:pPr marL="698500" lvl="1" indent="-228600">
              <a:lnSpc>
                <a:spcPct val="100000"/>
              </a:lnSpc>
              <a:spcBef>
                <a:spcPts val="234"/>
              </a:spcBef>
              <a:buFont typeface="Arial"/>
              <a:buChar char="•"/>
              <a:tabLst>
                <a:tab pos="698500" algn="l"/>
              </a:tabLst>
            </a:pPr>
            <a:r>
              <a:rPr sz="2400" dirty="0">
                <a:latin typeface="Calibri"/>
                <a:cs typeface="Calibri"/>
              </a:rPr>
              <a:t>Programs</a:t>
            </a:r>
            <a:r>
              <a:rPr sz="2400" spc="-65" dirty="0">
                <a:latin typeface="Calibri"/>
                <a:cs typeface="Calibri"/>
              </a:rPr>
              <a:t> </a:t>
            </a:r>
            <a:r>
              <a:rPr sz="2400" dirty="0">
                <a:latin typeface="Calibri"/>
                <a:cs typeface="Calibri"/>
              </a:rPr>
              <a:t>may</a:t>
            </a:r>
            <a:r>
              <a:rPr sz="2400" spc="-50" dirty="0">
                <a:latin typeface="Calibri"/>
                <a:cs typeface="Calibri"/>
              </a:rPr>
              <a:t> </a:t>
            </a:r>
            <a:r>
              <a:rPr sz="2400" dirty="0">
                <a:latin typeface="Calibri"/>
                <a:cs typeface="Calibri"/>
              </a:rPr>
              <a:t>not</a:t>
            </a:r>
            <a:r>
              <a:rPr sz="2400" spc="-55" dirty="0">
                <a:latin typeface="Calibri"/>
                <a:cs typeface="Calibri"/>
              </a:rPr>
              <a:t> </a:t>
            </a:r>
            <a:r>
              <a:rPr sz="2400" dirty="0">
                <a:latin typeface="Calibri"/>
                <a:cs typeface="Calibri"/>
              </a:rPr>
              <a:t>clean</a:t>
            </a:r>
            <a:r>
              <a:rPr sz="2400" spc="-50" dirty="0">
                <a:latin typeface="Calibri"/>
                <a:cs typeface="Calibri"/>
              </a:rPr>
              <a:t> </a:t>
            </a:r>
            <a:r>
              <a:rPr sz="2400" dirty="0">
                <a:latin typeface="Calibri"/>
                <a:cs typeface="Calibri"/>
              </a:rPr>
              <a:t>up</a:t>
            </a:r>
            <a:r>
              <a:rPr sz="2400" spc="-50" dirty="0">
                <a:latin typeface="Calibri"/>
                <a:cs typeface="Calibri"/>
              </a:rPr>
              <a:t> </a:t>
            </a:r>
            <a:r>
              <a:rPr sz="2400" dirty="0">
                <a:latin typeface="Calibri"/>
                <a:cs typeface="Calibri"/>
              </a:rPr>
              <a:t>privileged</a:t>
            </a:r>
            <a:r>
              <a:rPr sz="2400" spc="-50" dirty="0">
                <a:latin typeface="Calibri"/>
                <a:cs typeface="Calibri"/>
              </a:rPr>
              <a:t> </a:t>
            </a:r>
            <a:r>
              <a:rPr sz="2400" dirty="0">
                <a:latin typeface="Calibri"/>
                <a:cs typeface="Calibri"/>
              </a:rPr>
              <a:t>capabilities</a:t>
            </a:r>
            <a:r>
              <a:rPr sz="2400" spc="-55" dirty="0">
                <a:latin typeface="Calibri"/>
                <a:cs typeface="Calibri"/>
              </a:rPr>
              <a:t> </a:t>
            </a:r>
            <a:r>
              <a:rPr sz="2400" dirty="0">
                <a:latin typeface="Calibri"/>
                <a:cs typeface="Calibri"/>
              </a:rPr>
              <a:t>before</a:t>
            </a:r>
            <a:r>
              <a:rPr sz="2400" spc="-40" dirty="0">
                <a:latin typeface="Calibri"/>
                <a:cs typeface="Calibri"/>
              </a:rPr>
              <a:t> </a:t>
            </a:r>
            <a:r>
              <a:rPr sz="2400" spc="-10" dirty="0">
                <a:latin typeface="Calibri"/>
                <a:cs typeface="Calibri"/>
              </a:rPr>
              <a:t>downgrading</a:t>
            </a:r>
            <a:endParaRPr sz="2400" dirty="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45947"/>
            <a:ext cx="9453245" cy="695960"/>
          </a:xfrm>
          <a:prstGeom prst="rect">
            <a:avLst/>
          </a:prstGeom>
        </p:spPr>
        <p:txBody>
          <a:bodyPr vert="horz" wrap="square" lIns="0" tIns="12700" rIns="0" bIns="0" rtlCol="0">
            <a:spAutoFit/>
          </a:bodyPr>
          <a:lstStyle/>
          <a:p>
            <a:pPr marL="12700">
              <a:lnSpc>
                <a:spcPct val="100000"/>
              </a:lnSpc>
              <a:spcBef>
                <a:spcPts val="100"/>
              </a:spcBef>
            </a:pPr>
            <a:r>
              <a:rPr spc="-10" dirty="0"/>
              <a:t>Attacks</a:t>
            </a:r>
            <a:r>
              <a:rPr spc="-55" dirty="0"/>
              <a:t> </a:t>
            </a:r>
            <a:r>
              <a:rPr dirty="0"/>
              <a:t>via</a:t>
            </a:r>
            <a:r>
              <a:rPr spc="-40" dirty="0"/>
              <a:t> </a:t>
            </a:r>
            <a:r>
              <a:rPr dirty="0"/>
              <a:t>Capability</a:t>
            </a:r>
            <a:r>
              <a:rPr spc="-40" dirty="0"/>
              <a:t> </a:t>
            </a:r>
            <a:r>
              <a:rPr dirty="0"/>
              <a:t>Leaking:</a:t>
            </a:r>
            <a:r>
              <a:rPr spc="-50" dirty="0"/>
              <a:t> </a:t>
            </a:r>
            <a:r>
              <a:rPr dirty="0"/>
              <a:t>An</a:t>
            </a:r>
            <a:r>
              <a:rPr spc="-40" dirty="0"/>
              <a:t> </a:t>
            </a:r>
            <a:r>
              <a:rPr spc="-10" dirty="0"/>
              <a:t>Example</a:t>
            </a:r>
          </a:p>
        </p:txBody>
      </p:sp>
      <p:grpSp>
        <p:nvGrpSpPr>
          <p:cNvPr id="3" name="object 3"/>
          <p:cNvGrpSpPr/>
          <p:nvPr/>
        </p:nvGrpSpPr>
        <p:grpSpPr>
          <a:xfrm>
            <a:off x="2379784" y="1712976"/>
            <a:ext cx="9629775" cy="4770120"/>
            <a:chOff x="2379784" y="1712976"/>
            <a:chExt cx="9629775" cy="4770120"/>
          </a:xfrm>
        </p:grpSpPr>
        <p:sp>
          <p:nvSpPr>
            <p:cNvPr id="4" name="object 4"/>
            <p:cNvSpPr/>
            <p:nvPr/>
          </p:nvSpPr>
          <p:spPr>
            <a:xfrm>
              <a:off x="2379776" y="1920100"/>
              <a:ext cx="2814955" cy="4426585"/>
            </a:xfrm>
            <a:custGeom>
              <a:avLst/>
              <a:gdLst/>
              <a:ahLst/>
              <a:cxnLst/>
              <a:rect l="l" t="t" r="r" b="b"/>
              <a:pathLst>
                <a:path w="2814954" h="4426585">
                  <a:moveTo>
                    <a:pt x="2045512" y="24396"/>
                  </a:moveTo>
                  <a:lnTo>
                    <a:pt x="2038426" y="0"/>
                  </a:lnTo>
                  <a:lnTo>
                    <a:pt x="69634" y="571741"/>
                  </a:lnTo>
                  <a:lnTo>
                    <a:pt x="62560" y="547357"/>
                  </a:lnTo>
                  <a:lnTo>
                    <a:pt x="0" y="605193"/>
                  </a:lnTo>
                  <a:lnTo>
                    <a:pt x="83807" y="620522"/>
                  </a:lnTo>
                  <a:lnTo>
                    <a:pt x="77749" y="599681"/>
                  </a:lnTo>
                  <a:lnTo>
                    <a:pt x="76720" y="596138"/>
                  </a:lnTo>
                  <a:lnTo>
                    <a:pt x="2045512" y="24396"/>
                  </a:lnTo>
                  <a:close/>
                </a:path>
                <a:path w="2814954" h="4426585">
                  <a:moveTo>
                    <a:pt x="2051265" y="3098215"/>
                  </a:moveTo>
                  <a:lnTo>
                    <a:pt x="1516278" y="2522169"/>
                  </a:lnTo>
                  <a:lnTo>
                    <a:pt x="1526298" y="2512860"/>
                  </a:lnTo>
                  <a:lnTo>
                    <a:pt x="1534883" y="2504884"/>
                  </a:lnTo>
                  <a:lnTo>
                    <a:pt x="1455115" y="2474976"/>
                  </a:lnTo>
                  <a:lnTo>
                    <a:pt x="1479054" y="2556738"/>
                  </a:lnTo>
                  <a:lnTo>
                    <a:pt x="1497660" y="2539454"/>
                  </a:lnTo>
                  <a:lnTo>
                    <a:pt x="2032660" y="3115500"/>
                  </a:lnTo>
                  <a:lnTo>
                    <a:pt x="2051265" y="3098215"/>
                  </a:lnTo>
                  <a:close/>
                </a:path>
                <a:path w="2814954" h="4426585">
                  <a:moveTo>
                    <a:pt x="2814663" y="4402861"/>
                  </a:moveTo>
                  <a:lnTo>
                    <a:pt x="877938" y="3663670"/>
                  </a:lnTo>
                  <a:lnTo>
                    <a:pt x="879665" y="3659149"/>
                  </a:lnTo>
                  <a:lnTo>
                    <a:pt x="886993" y="3639947"/>
                  </a:lnTo>
                  <a:lnTo>
                    <a:pt x="802220" y="3648367"/>
                  </a:lnTo>
                  <a:lnTo>
                    <a:pt x="859828" y="3711130"/>
                  </a:lnTo>
                  <a:lnTo>
                    <a:pt x="868883" y="3687407"/>
                  </a:lnTo>
                  <a:lnTo>
                    <a:pt x="2805607" y="4426585"/>
                  </a:lnTo>
                  <a:lnTo>
                    <a:pt x="2814663" y="4402861"/>
                  </a:lnTo>
                  <a:close/>
                </a:path>
              </a:pathLst>
            </a:custGeom>
            <a:solidFill>
              <a:srgbClr val="5B9BD5"/>
            </a:solidFill>
          </p:spPr>
          <p:txBody>
            <a:bodyPr wrap="square" lIns="0" tIns="0" rIns="0" bIns="0" rtlCol="0"/>
            <a:lstStyle/>
            <a:p>
              <a:endParaRPr/>
            </a:p>
          </p:txBody>
        </p:sp>
        <p:pic>
          <p:nvPicPr>
            <p:cNvPr id="5" name="object 5"/>
            <p:cNvPicPr/>
            <p:nvPr/>
          </p:nvPicPr>
          <p:blipFill>
            <a:blip r:embed="rId3" cstate="print"/>
            <a:stretch>
              <a:fillRect/>
            </a:stretch>
          </p:blipFill>
          <p:spPr>
            <a:xfrm>
              <a:off x="4465319" y="1712976"/>
              <a:ext cx="7543800" cy="4770120"/>
            </a:xfrm>
            <a:prstGeom prst="rect">
              <a:avLst/>
            </a:prstGeom>
          </p:spPr>
        </p:pic>
      </p:grpSp>
      <p:sp>
        <p:nvSpPr>
          <p:cNvPr id="6" name="object 6"/>
          <p:cNvSpPr txBox="1"/>
          <p:nvPr/>
        </p:nvSpPr>
        <p:spPr>
          <a:xfrm>
            <a:off x="714623" y="1243076"/>
            <a:ext cx="3378835" cy="5231765"/>
          </a:xfrm>
          <a:prstGeom prst="rect">
            <a:avLst/>
          </a:prstGeom>
        </p:spPr>
        <p:txBody>
          <a:bodyPr vert="horz" wrap="square" lIns="0" tIns="51435" rIns="0" bIns="0" rtlCol="0">
            <a:spAutoFit/>
          </a:bodyPr>
          <a:lstStyle/>
          <a:p>
            <a:pPr marL="82550" marR="480059">
              <a:lnSpc>
                <a:spcPts val="2620"/>
              </a:lnSpc>
              <a:spcBef>
                <a:spcPts val="405"/>
              </a:spcBef>
            </a:pPr>
            <a:r>
              <a:rPr sz="2400" dirty="0">
                <a:latin typeface="Calibri"/>
                <a:cs typeface="Calibri"/>
              </a:rPr>
              <a:t>The</a:t>
            </a:r>
            <a:r>
              <a:rPr sz="2400" spc="-35" dirty="0">
                <a:latin typeface="Calibri"/>
                <a:cs typeface="Calibri"/>
              </a:rPr>
              <a:t> </a:t>
            </a:r>
            <a:r>
              <a:rPr sz="2400" dirty="0">
                <a:latin typeface="Calibri"/>
                <a:cs typeface="Calibri"/>
              </a:rPr>
              <a:t>/etc/zzz</a:t>
            </a:r>
            <a:r>
              <a:rPr sz="2400" spc="-30" dirty="0">
                <a:latin typeface="Calibri"/>
                <a:cs typeface="Calibri"/>
              </a:rPr>
              <a:t> </a:t>
            </a:r>
            <a:r>
              <a:rPr sz="2400" dirty="0">
                <a:latin typeface="Calibri"/>
                <a:cs typeface="Calibri"/>
              </a:rPr>
              <a:t>file</a:t>
            </a:r>
            <a:r>
              <a:rPr sz="2400" spc="-25" dirty="0">
                <a:latin typeface="Calibri"/>
                <a:cs typeface="Calibri"/>
              </a:rPr>
              <a:t> </a:t>
            </a:r>
            <a:r>
              <a:rPr sz="2400" dirty="0">
                <a:latin typeface="Calibri"/>
                <a:cs typeface="Calibri"/>
              </a:rPr>
              <a:t>is</a:t>
            </a:r>
            <a:r>
              <a:rPr sz="2400" spc="-35" dirty="0">
                <a:latin typeface="Calibri"/>
                <a:cs typeface="Calibri"/>
              </a:rPr>
              <a:t> </a:t>
            </a:r>
            <a:r>
              <a:rPr sz="2400" spc="-20" dirty="0">
                <a:latin typeface="Calibri"/>
                <a:cs typeface="Calibri"/>
              </a:rPr>
              <a:t>only </a:t>
            </a:r>
            <a:r>
              <a:rPr sz="2400" dirty="0">
                <a:latin typeface="Calibri"/>
                <a:cs typeface="Calibri"/>
              </a:rPr>
              <a:t>writable</a:t>
            </a:r>
            <a:r>
              <a:rPr sz="2400" spc="-35" dirty="0">
                <a:latin typeface="Calibri"/>
                <a:cs typeface="Calibri"/>
              </a:rPr>
              <a:t> </a:t>
            </a:r>
            <a:r>
              <a:rPr sz="2400" dirty="0">
                <a:latin typeface="Calibri"/>
                <a:cs typeface="Calibri"/>
              </a:rPr>
              <a:t>by</a:t>
            </a:r>
            <a:r>
              <a:rPr sz="2400" spc="-35" dirty="0">
                <a:latin typeface="Calibri"/>
                <a:cs typeface="Calibri"/>
              </a:rPr>
              <a:t> </a:t>
            </a:r>
            <a:r>
              <a:rPr sz="2400" spc="-20" dirty="0">
                <a:latin typeface="Calibri"/>
                <a:cs typeface="Calibri"/>
              </a:rPr>
              <a:t>root</a:t>
            </a:r>
            <a:endParaRPr sz="2400">
              <a:latin typeface="Calibri"/>
              <a:cs typeface="Calibri"/>
            </a:endParaRPr>
          </a:p>
          <a:p>
            <a:pPr>
              <a:lnSpc>
                <a:spcPct val="100000"/>
              </a:lnSpc>
              <a:spcBef>
                <a:spcPts val="5"/>
              </a:spcBef>
            </a:pPr>
            <a:endParaRPr sz="3200">
              <a:latin typeface="Calibri"/>
              <a:cs typeface="Calibri"/>
            </a:endParaRPr>
          </a:p>
          <a:p>
            <a:pPr marL="12700" marR="290195">
              <a:lnSpc>
                <a:spcPct val="100800"/>
              </a:lnSpc>
            </a:pPr>
            <a:r>
              <a:rPr sz="2400" dirty="0">
                <a:latin typeface="Calibri"/>
                <a:cs typeface="Calibri"/>
              </a:rPr>
              <a:t>File</a:t>
            </a:r>
            <a:r>
              <a:rPr sz="2400" spc="-30" dirty="0">
                <a:latin typeface="Calibri"/>
                <a:cs typeface="Calibri"/>
              </a:rPr>
              <a:t> </a:t>
            </a:r>
            <a:r>
              <a:rPr sz="2400" dirty="0">
                <a:latin typeface="Calibri"/>
                <a:cs typeface="Calibri"/>
              </a:rPr>
              <a:t>descriptor</a:t>
            </a:r>
            <a:r>
              <a:rPr sz="2400" spc="-30" dirty="0">
                <a:latin typeface="Calibri"/>
                <a:cs typeface="Calibri"/>
              </a:rPr>
              <a:t> </a:t>
            </a:r>
            <a:r>
              <a:rPr sz="2400" dirty="0">
                <a:latin typeface="Calibri"/>
                <a:cs typeface="Calibri"/>
              </a:rPr>
              <a:t>is</a:t>
            </a:r>
            <a:r>
              <a:rPr sz="2400" spc="-30" dirty="0">
                <a:latin typeface="Calibri"/>
                <a:cs typeface="Calibri"/>
              </a:rPr>
              <a:t> </a:t>
            </a:r>
            <a:r>
              <a:rPr sz="2400" spc="-10" dirty="0">
                <a:latin typeface="Calibri"/>
                <a:cs typeface="Calibri"/>
              </a:rPr>
              <a:t>created </a:t>
            </a:r>
            <a:r>
              <a:rPr sz="2400" dirty="0">
                <a:latin typeface="Calibri"/>
                <a:cs typeface="Calibri"/>
              </a:rPr>
              <a:t>(the</a:t>
            </a:r>
            <a:r>
              <a:rPr sz="2400" spc="-35" dirty="0">
                <a:latin typeface="Calibri"/>
                <a:cs typeface="Calibri"/>
              </a:rPr>
              <a:t> </a:t>
            </a:r>
            <a:r>
              <a:rPr sz="2400" dirty="0">
                <a:latin typeface="Calibri"/>
                <a:cs typeface="Calibri"/>
              </a:rPr>
              <a:t>program</a:t>
            </a:r>
            <a:r>
              <a:rPr sz="2400" spc="-40" dirty="0">
                <a:latin typeface="Calibri"/>
                <a:cs typeface="Calibri"/>
              </a:rPr>
              <a:t> </a:t>
            </a:r>
            <a:r>
              <a:rPr sz="2400" dirty="0">
                <a:latin typeface="Calibri"/>
                <a:cs typeface="Calibri"/>
              </a:rPr>
              <a:t>is</a:t>
            </a:r>
            <a:r>
              <a:rPr sz="2400" spc="-35" dirty="0">
                <a:latin typeface="Calibri"/>
                <a:cs typeface="Calibri"/>
              </a:rPr>
              <a:t> </a:t>
            </a:r>
            <a:r>
              <a:rPr sz="2400" dirty="0">
                <a:latin typeface="Calibri"/>
                <a:cs typeface="Calibri"/>
              </a:rPr>
              <a:t>a</a:t>
            </a:r>
            <a:r>
              <a:rPr sz="2400" spc="-35" dirty="0">
                <a:latin typeface="Calibri"/>
                <a:cs typeface="Calibri"/>
              </a:rPr>
              <a:t> </a:t>
            </a:r>
            <a:r>
              <a:rPr sz="2400" spc="-20" dirty="0">
                <a:latin typeface="Calibri"/>
                <a:cs typeface="Calibri"/>
              </a:rPr>
              <a:t>root- </a:t>
            </a:r>
            <a:r>
              <a:rPr sz="2400" dirty="0">
                <a:latin typeface="Calibri"/>
                <a:cs typeface="Calibri"/>
              </a:rPr>
              <a:t>owned</a:t>
            </a:r>
            <a:r>
              <a:rPr sz="2400" spc="-10" dirty="0">
                <a:latin typeface="Calibri"/>
                <a:cs typeface="Calibri"/>
              </a:rPr>
              <a:t> </a:t>
            </a:r>
            <a:r>
              <a:rPr sz="2400" spc="-30" dirty="0">
                <a:latin typeface="Calibri"/>
                <a:cs typeface="Calibri"/>
              </a:rPr>
              <a:t>Set-</a:t>
            </a:r>
            <a:r>
              <a:rPr sz="2400" dirty="0">
                <a:latin typeface="Calibri"/>
                <a:cs typeface="Calibri"/>
              </a:rPr>
              <a:t>UID</a:t>
            </a:r>
            <a:r>
              <a:rPr sz="2400" spc="-10" dirty="0">
                <a:latin typeface="Calibri"/>
                <a:cs typeface="Calibri"/>
              </a:rPr>
              <a:t> </a:t>
            </a:r>
            <a:r>
              <a:rPr sz="2400" spc="-20" dirty="0">
                <a:latin typeface="Calibri"/>
                <a:cs typeface="Calibri"/>
              </a:rPr>
              <a:t>program)</a:t>
            </a:r>
            <a:endParaRPr sz="2400">
              <a:latin typeface="Calibri"/>
              <a:cs typeface="Calibri"/>
            </a:endParaRPr>
          </a:p>
          <a:p>
            <a:pPr>
              <a:lnSpc>
                <a:spcPct val="100000"/>
              </a:lnSpc>
              <a:spcBef>
                <a:spcPts val="35"/>
              </a:spcBef>
            </a:pPr>
            <a:endParaRPr sz="2350">
              <a:latin typeface="Calibri"/>
              <a:cs typeface="Calibri"/>
            </a:endParaRPr>
          </a:p>
          <a:p>
            <a:pPr marL="1449705" marR="5080">
              <a:lnSpc>
                <a:spcPct val="100000"/>
              </a:lnSpc>
              <a:tabLst>
                <a:tab pos="2048510" algn="l"/>
              </a:tabLst>
            </a:pPr>
            <a:r>
              <a:rPr sz="2400" spc="-25" dirty="0">
                <a:latin typeface="Calibri"/>
                <a:cs typeface="Calibri"/>
              </a:rPr>
              <a:t>The</a:t>
            </a:r>
            <a:r>
              <a:rPr sz="2400" dirty="0">
                <a:latin typeface="Calibri"/>
                <a:cs typeface="Calibri"/>
              </a:rPr>
              <a:t>	privilege</a:t>
            </a:r>
            <a:r>
              <a:rPr sz="2400" spc="-35" dirty="0">
                <a:latin typeface="Calibri"/>
                <a:cs typeface="Calibri"/>
              </a:rPr>
              <a:t> </a:t>
            </a:r>
            <a:r>
              <a:rPr sz="2400" spc="-25" dirty="0">
                <a:latin typeface="Calibri"/>
                <a:cs typeface="Calibri"/>
              </a:rPr>
              <a:t>is </a:t>
            </a:r>
            <a:r>
              <a:rPr sz="2400" spc="-10" dirty="0">
                <a:latin typeface="Calibri"/>
                <a:cs typeface="Calibri"/>
              </a:rPr>
              <a:t>downgraded</a:t>
            </a:r>
            <a:endParaRPr sz="2400">
              <a:latin typeface="Calibri"/>
              <a:cs typeface="Calibri"/>
            </a:endParaRPr>
          </a:p>
          <a:p>
            <a:pPr marL="12700" marR="497205">
              <a:lnSpc>
                <a:spcPct val="100800"/>
              </a:lnSpc>
              <a:spcBef>
                <a:spcPts val="2545"/>
              </a:spcBef>
            </a:pPr>
            <a:r>
              <a:rPr sz="2400" spc="-10" dirty="0">
                <a:latin typeface="Calibri"/>
                <a:cs typeface="Calibri"/>
              </a:rPr>
              <a:t>Invoke</a:t>
            </a:r>
            <a:r>
              <a:rPr sz="2400" spc="-35" dirty="0">
                <a:latin typeface="Calibri"/>
                <a:cs typeface="Calibri"/>
              </a:rPr>
              <a:t> </a:t>
            </a:r>
            <a:r>
              <a:rPr sz="2400" dirty="0">
                <a:latin typeface="Calibri"/>
                <a:cs typeface="Calibri"/>
              </a:rPr>
              <a:t>a</a:t>
            </a:r>
            <a:r>
              <a:rPr sz="2400" spc="-40" dirty="0">
                <a:latin typeface="Calibri"/>
                <a:cs typeface="Calibri"/>
              </a:rPr>
              <a:t> </a:t>
            </a:r>
            <a:r>
              <a:rPr sz="2400" dirty="0">
                <a:latin typeface="Calibri"/>
                <a:cs typeface="Calibri"/>
              </a:rPr>
              <a:t>shell</a:t>
            </a:r>
            <a:r>
              <a:rPr sz="2400" spc="-40" dirty="0">
                <a:latin typeface="Calibri"/>
                <a:cs typeface="Calibri"/>
              </a:rPr>
              <a:t> </a:t>
            </a:r>
            <a:r>
              <a:rPr sz="2400" spc="-20" dirty="0">
                <a:latin typeface="Calibri"/>
                <a:cs typeface="Calibri"/>
              </a:rPr>
              <a:t>program, </a:t>
            </a:r>
            <a:r>
              <a:rPr sz="2400" dirty="0">
                <a:latin typeface="Calibri"/>
                <a:cs typeface="Calibri"/>
              </a:rPr>
              <a:t>so</a:t>
            </a:r>
            <a:r>
              <a:rPr sz="2400" spc="-15" dirty="0">
                <a:latin typeface="Calibri"/>
                <a:cs typeface="Calibri"/>
              </a:rPr>
              <a:t> </a:t>
            </a:r>
            <a:r>
              <a:rPr sz="2400" dirty="0">
                <a:latin typeface="Calibri"/>
                <a:cs typeface="Calibri"/>
              </a:rPr>
              <a:t>the</a:t>
            </a:r>
            <a:r>
              <a:rPr sz="2400" spc="-5" dirty="0">
                <a:latin typeface="Calibri"/>
                <a:cs typeface="Calibri"/>
              </a:rPr>
              <a:t> </a:t>
            </a:r>
            <a:r>
              <a:rPr sz="2400" spc="-10" dirty="0">
                <a:latin typeface="Calibri"/>
                <a:cs typeface="Calibri"/>
              </a:rPr>
              <a:t>behavior </a:t>
            </a:r>
            <a:r>
              <a:rPr sz="2400" dirty="0">
                <a:latin typeface="Calibri"/>
                <a:cs typeface="Calibri"/>
              </a:rPr>
              <a:t>restriction</a:t>
            </a:r>
            <a:r>
              <a:rPr sz="2400" spc="-55" dirty="0">
                <a:latin typeface="Calibri"/>
                <a:cs typeface="Calibri"/>
              </a:rPr>
              <a:t> </a:t>
            </a:r>
            <a:r>
              <a:rPr sz="2400" dirty="0">
                <a:latin typeface="Calibri"/>
                <a:cs typeface="Calibri"/>
              </a:rPr>
              <a:t>on</a:t>
            </a:r>
            <a:r>
              <a:rPr sz="2400" spc="-50" dirty="0">
                <a:latin typeface="Calibri"/>
                <a:cs typeface="Calibri"/>
              </a:rPr>
              <a:t> </a:t>
            </a:r>
            <a:r>
              <a:rPr sz="2400" spc="-25" dirty="0">
                <a:latin typeface="Calibri"/>
                <a:cs typeface="Calibri"/>
              </a:rPr>
              <a:t>the </a:t>
            </a:r>
            <a:r>
              <a:rPr sz="2400" dirty="0">
                <a:latin typeface="Calibri"/>
                <a:cs typeface="Calibri"/>
              </a:rPr>
              <a:t>program</a:t>
            </a:r>
            <a:r>
              <a:rPr sz="2400" spc="-65" dirty="0">
                <a:latin typeface="Calibri"/>
                <a:cs typeface="Calibri"/>
              </a:rPr>
              <a:t> </a:t>
            </a:r>
            <a:r>
              <a:rPr sz="2400" dirty="0">
                <a:latin typeface="Calibri"/>
                <a:cs typeface="Calibri"/>
              </a:rPr>
              <a:t>is</a:t>
            </a:r>
            <a:r>
              <a:rPr sz="2400" spc="-60" dirty="0">
                <a:latin typeface="Calibri"/>
                <a:cs typeface="Calibri"/>
              </a:rPr>
              <a:t> </a:t>
            </a:r>
            <a:r>
              <a:rPr sz="2400" spc="-10" dirty="0">
                <a:latin typeface="Calibri"/>
                <a:cs typeface="Calibri"/>
              </a:rPr>
              <a:t>lifted</a:t>
            </a:r>
            <a:endParaRPr sz="2400">
              <a:latin typeface="Calibri"/>
              <a:cs typeface="Calibri"/>
            </a:endParaRPr>
          </a:p>
        </p:txBody>
      </p:sp>
      <p:grpSp>
        <p:nvGrpSpPr>
          <p:cNvPr id="7" name="object 7"/>
          <p:cNvGrpSpPr/>
          <p:nvPr/>
        </p:nvGrpSpPr>
        <p:grpSpPr>
          <a:xfrm>
            <a:off x="3709332" y="1263690"/>
            <a:ext cx="2895600" cy="432434"/>
            <a:chOff x="3709332" y="1263690"/>
            <a:chExt cx="2895600" cy="432434"/>
          </a:xfrm>
        </p:grpSpPr>
        <p:sp>
          <p:nvSpPr>
            <p:cNvPr id="8" name="object 8"/>
            <p:cNvSpPr/>
            <p:nvPr/>
          </p:nvSpPr>
          <p:spPr>
            <a:xfrm>
              <a:off x="3718857" y="1273215"/>
              <a:ext cx="2752725" cy="192405"/>
            </a:xfrm>
            <a:custGeom>
              <a:avLst/>
              <a:gdLst/>
              <a:ahLst/>
              <a:cxnLst/>
              <a:rect l="l" t="t" r="r" b="b"/>
              <a:pathLst>
                <a:path w="2752725" h="192405">
                  <a:moveTo>
                    <a:pt x="0" y="192169"/>
                  </a:moveTo>
                  <a:lnTo>
                    <a:pt x="2752281" y="0"/>
                  </a:lnTo>
                </a:path>
              </a:pathLst>
            </a:custGeom>
            <a:ln w="19050">
              <a:solidFill>
                <a:srgbClr val="5B9BD5"/>
              </a:solidFill>
            </a:ln>
          </p:spPr>
          <p:txBody>
            <a:bodyPr wrap="square" lIns="0" tIns="0" rIns="0" bIns="0" rtlCol="0"/>
            <a:lstStyle/>
            <a:p>
              <a:endParaRPr/>
            </a:p>
          </p:txBody>
        </p:sp>
        <p:sp>
          <p:nvSpPr>
            <p:cNvPr id="9" name="object 9"/>
            <p:cNvSpPr/>
            <p:nvPr/>
          </p:nvSpPr>
          <p:spPr>
            <a:xfrm>
              <a:off x="6458898" y="1269823"/>
              <a:ext cx="146050" cy="426720"/>
            </a:xfrm>
            <a:custGeom>
              <a:avLst/>
              <a:gdLst/>
              <a:ahLst/>
              <a:cxnLst/>
              <a:rect l="l" t="t" r="r" b="b"/>
              <a:pathLst>
                <a:path w="146050" h="426719">
                  <a:moveTo>
                    <a:pt x="96875" y="356229"/>
                  </a:moveTo>
                  <a:lnTo>
                    <a:pt x="72397" y="363015"/>
                  </a:lnTo>
                  <a:lnTo>
                    <a:pt x="129470" y="426267"/>
                  </a:lnTo>
                  <a:lnTo>
                    <a:pt x="140779" y="368467"/>
                  </a:lnTo>
                  <a:lnTo>
                    <a:pt x="100267" y="368467"/>
                  </a:lnTo>
                  <a:lnTo>
                    <a:pt x="96875" y="356229"/>
                  </a:lnTo>
                  <a:close/>
                </a:path>
                <a:path w="146050" h="426719">
                  <a:moveTo>
                    <a:pt x="121351" y="349444"/>
                  </a:moveTo>
                  <a:lnTo>
                    <a:pt x="96875" y="356229"/>
                  </a:lnTo>
                  <a:lnTo>
                    <a:pt x="100267" y="368467"/>
                  </a:lnTo>
                  <a:lnTo>
                    <a:pt x="124744" y="361682"/>
                  </a:lnTo>
                  <a:lnTo>
                    <a:pt x="121351" y="349444"/>
                  </a:lnTo>
                  <a:close/>
                </a:path>
                <a:path w="146050" h="426719">
                  <a:moveTo>
                    <a:pt x="145829" y="342658"/>
                  </a:moveTo>
                  <a:lnTo>
                    <a:pt x="121351" y="349444"/>
                  </a:lnTo>
                  <a:lnTo>
                    <a:pt x="124744" y="361682"/>
                  </a:lnTo>
                  <a:lnTo>
                    <a:pt x="100267" y="368467"/>
                  </a:lnTo>
                  <a:lnTo>
                    <a:pt x="140779" y="368467"/>
                  </a:lnTo>
                  <a:lnTo>
                    <a:pt x="145829" y="342658"/>
                  </a:lnTo>
                  <a:close/>
                </a:path>
                <a:path w="146050" h="426719">
                  <a:moveTo>
                    <a:pt x="24476" y="0"/>
                  </a:moveTo>
                  <a:lnTo>
                    <a:pt x="0" y="6785"/>
                  </a:lnTo>
                  <a:lnTo>
                    <a:pt x="96875" y="356229"/>
                  </a:lnTo>
                  <a:lnTo>
                    <a:pt x="121351" y="349444"/>
                  </a:lnTo>
                  <a:lnTo>
                    <a:pt x="24476" y="0"/>
                  </a:lnTo>
                  <a:close/>
                </a:path>
              </a:pathLst>
            </a:custGeom>
            <a:solidFill>
              <a:srgbClr val="5B9BD5"/>
            </a:solidFill>
          </p:spPr>
          <p:txBody>
            <a:bodyPr wrap="square" lIns="0" tIns="0" rIns="0" bIns="0" rtlCol="0"/>
            <a:lstStyle/>
            <a:p>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45947"/>
            <a:ext cx="9349105" cy="695960"/>
          </a:xfrm>
          <a:prstGeom prst="rect">
            <a:avLst/>
          </a:prstGeom>
        </p:spPr>
        <p:txBody>
          <a:bodyPr vert="horz" wrap="square" lIns="0" tIns="12700" rIns="0" bIns="0" rtlCol="0">
            <a:spAutoFit/>
          </a:bodyPr>
          <a:lstStyle/>
          <a:p>
            <a:pPr marL="12700">
              <a:lnSpc>
                <a:spcPct val="100000"/>
              </a:lnSpc>
              <a:spcBef>
                <a:spcPts val="100"/>
              </a:spcBef>
            </a:pPr>
            <a:r>
              <a:rPr spc="-10" dirty="0"/>
              <a:t>Attacks</a:t>
            </a:r>
            <a:r>
              <a:rPr spc="-65" dirty="0"/>
              <a:t> </a:t>
            </a:r>
            <a:r>
              <a:rPr dirty="0"/>
              <a:t>via</a:t>
            </a:r>
            <a:r>
              <a:rPr spc="-50" dirty="0"/>
              <a:t> </a:t>
            </a:r>
            <a:r>
              <a:rPr dirty="0"/>
              <a:t>Capability</a:t>
            </a:r>
            <a:r>
              <a:rPr spc="-50" dirty="0"/>
              <a:t> </a:t>
            </a:r>
            <a:r>
              <a:rPr dirty="0"/>
              <a:t>Leaking</a:t>
            </a:r>
            <a:r>
              <a:rPr spc="-50" dirty="0"/>
              <a:t> </a:t>
            </a:r>
            <a:r>
              <a:rPr spc="-10" dirty="0"/>
              <a:t>(Continued)</a:t>
            </a:r>
          </a:p>
        </p:txBody>
      </p:sp>
      <p:pic>
        <p:nvPicPr>
          <p:cNvPr id="3" name="object 3"/>
          <p:cNvPicPr/>
          <p:nvPr/>
        </p:nvPicPr>
        <p:blipFill>
          <a:blip r:embed="rId3" cstate="print"/>
          <a:stretch>
            <a:fillRect/>
          </a:stretch>
        </p:blipFill>
        <p:spPr>
          <a:xfrm>
            <a:off x="3481754" y="1292712"/>
            <a:ext cx="8454944" cy="4095953"/>
          </a:xfrm>
          <a:prstGeom prst="rect">
            <a:avLst/>
          </a:prstGeom>
        </p:spPr>
      </p:pic>
      <p:sp>
        <p:nvSpPr>
          <p:cNvPr id="4" name="object 4"/>
          <p:cNvSpPr/>
          <p:nvPr/>
        </p:nvSpPr>
        <p:spPr>
          <a:xfrm>
            <a:off x="1565031" y="3417407"/>
            <a:ext cx="351790" cy="739140"/>
          </a:xfrm>
          <a:custGeom>
            <a:avLst/>
            <a:gdLst/>
            <a:ahLst/>
            <a:cxnLst/>
            <a:rect l="l" t="t" r="r" b="b"/>
            <a:pathLst>
              <a:path w="351789" h="739139">
                <a:moveTo>
                  <a:pt x="0" y="562708"/>
                </a:moveTo>
                <a:lnTo>
                  <a:pt x="87923" y="562708"/>
                </a:lnTo>
                <a:lnTo>
                  <a:pt x="87923" y="0"/>
                </a:lnTo>
                <a:lnTo>
                  <a:pt x="263769" y="0"/>
                </a:lnTo>
                <a:lnTo>
                  <a:pt x="263769" y="562708"/>
                </a:lnTo>
                <a:lnTo>
                  <a:pt x="351692" y="562708"/>
                </a:lnTo>
                <a:lnTo>
                  <a:pt x="175846" y="738554"/>
                </a:lnTo>
                <a:lnTo>
                  <a:pt x="0" y="562708"/>
                </a:lnTo>
                <a:close/>
              </a:path>
            </a:pathLst>
          </a:custGeom>
          <a:ln w="12700">
            <a:solidFill>
              <a:srgbClr val="41719C"/>
            </a:solidFill>
          </a:ln>
        </p:spPr>
        <p:txBody>
          <a:bodyPr wrap="square" lIns="0" tIns="0" rIns="0" bIns="0" rtlCol="0"/>
          <a:lstStyle/>
          <a:p>
            <a:endParaRPr/>
          </a:p>
        </p:txBody>
      </p:sp>
      <p:sp>
        <p:nvSpPr>
          <p:cNvPr id="5" name="object 5"/>
          <p:cNvSpPr txBox="1"/>
          <p:nvPr/>
        </p:nvSpPr>
        <p:spPr>
          <a:xfrm>
            <a:off x="598769" y="1262379"/>
            <a:ext cx="10868025" cy="5179695"/>
          </a:xfrm>
          <a:prstGeom prst="rect">
            <a:avLst/>
          </a:prstGeom>
        </p:spPr>
        <p:txBody>
          <a:bodyPr vert="horz" wrap="square" lIns="0" tIns="55244" rIns="0" bIns="0" rtlCol="0">
            <a:spAutoFit/>
          </a:bodyPr>
          <a:lstStyle/>
          <a:p>
            <a:pPr marL="102235" marR="8457565">
              <a:lnSpc>
                <a:spcPct val="90000"/>
              </a:lnSpc>
              <a:spcBef>
                <a:spcPts val="434"/>
              </a:spcBef>
            </a:pPr>
            <a:r>
              <a:rPr sz="2800" dirty="0">
                <a:latin typeface="Calibri"/>
                <a:cs typeface="Calibri"/>
              </a:rPr>
              <a:t>The</a:t>
            </a:r>
            <a:r>
              <a:rPr sz="2800" spc="-10" dirty="0">
                <a:latin typeface="Calibri"/>
                <a:cs typeface="Calibri"/>
              </a:rPr>
              <a:t> program forgets</a:t>
            </a:r>
            <a:r>
              <a:rPr sz="2800" spc="-60" dirty="0">
                <a:latin typeface="Calibri"/>
                <a:cs typeface="Calibri"/>
              </a:rPr>
              <a:t> </a:t>
            </a:r>
            <a:r>
              <a:rPr sz="2800" dirty="0">
                <a:latin typeface="Calibri"/>
                <a:cs typeface="Calibri"/>
              </a:rPr>
              <a:t>to</a:t>
            </a:r>
            <a:r>
              <a:rPr sz="2800" spc="-60" dirty="0">
                <a:latin typeface="Calibri"/>
                <a:cs typeface="Calibri"/>
              </a:rPr>
              <a:t> </a:t>
            </a:r>
            <a:r>
              <a:rPr sz="2800" spc="-20" dirty="0">
                <a:latin typeface="Calibri"/>
                <a:cs typeface="Calibri"/>
              </a:rPr>
              <a:t>close </a:t>
            </a:r>
            <a:r>
              <a:rPr sz="2800" dirty="0">
                <a:latin typeface="Calibri"/>
                <a:cs typeface="Calibri"/>
              </a:rPr>
              <a:t>the</a:t>
            </a:r>
            <a:r>
              <a:rPr sz="2800" spc="-15" dirty="0">
                <a:latin typeface="Calibri"/>
                <a:cs typeface="Calibri"/>
              </a:rPr>
              <a:t> </a:t>
            </a:r>
            <a:r>
              <a:rPr sz="2800" dirty="0">
                <a:latin typeface="Calibri"/>
                <a:cs typeface="Calibri"/>
              </a:rPr>
              <a:t>file,</a:t>
            </a:r>
            <a:r>
              <a:rPr sz="2800" spc="-5" dirty="0">
                <a:latin typeface="Calibri"/>
                <a:cs typeface="Calibri"/>
              </a:rPr>
              <a:t> </a:t>
            </a:r>
            <a:r>
              <a:rPr sz="2800" dirty="0">
                <a:latin typeface="Calibri"/>
                <a:cs typeface="Calibri"/>
              </a:rPr>
              <a:t>so</a:t>
            </a:r>
            <a:r>
              <a:rPr sz="2800" spc="-5" dirty="0">
                <a:latin typeface="Calibri"/>
                <a:cs typeface="Calibri"/>
              </a:rPr>
              <a:t> </a:t>
            </a:r>
            <a:r>
              <a:rPr sz="2800" spc="-25" dirty="0">
                <a:latin typeface="Calibri"/>
                <a:cs typeface="Calibri"/>
              </a:rPr>
              <a:t>the </a:t>
            </a:r>
            <a:r>
              <a:rPr sz="2800" dirty="0">
                <a:latin typeface="Calibri"/>
                <a:cs typeface="Calibri"/>
              </a:rPr>
              <a:t>file</a:t>
            </a:r>
            <a:r>
              <a:rPr sz="2800" spc="-55" dirty="0">
                <a:latin typeface="Calibri"/>
                <a:cs typeface="Calibri"/>
              </a:rPr>
              <a:t> </a:t>
            </a:r>
            <a:r>
              <a:rPr sz="2800" dirty="0">
                <a:latin typeface="Calibri"/>
                <a:cs typeface="Calibri"/>
              </a:rPr>
              <a:t>descriptor</a:t>
            </a:r>
            <a:r>
              <a:rPr sz="2800" spc="-40" dirty="0">
                <a:latin typeface="Calibri"/>
                <a:cs typeface="Calibri"/>
              </a:rPr>
              <a:t> </a:t>
            </a:r>
            <a:r>
              <a:rPr sz="2800" spc="-25" dirty="0">
                <a:latin typeface="Calibri"/>
                <a:cs typeface="Calibri"/>
              </a:rPr>
              <a:t>is </a:t>
            </a:r>
            <a:r>
              <a:rPr sz="2800" dirty="0">
                <a:latin typeface="Calibri"/>
                <a:cs typeface="Calibri"/>
              </a:rPr>
              <a:t>still</a:t>
            </a:r>
            <a:r>
              <a:rPr sz="2800" spc="-70" dirty="0">
                <a:latin typeface="Calibri"/>
                <a:cs typeface="Calibri"/>
              </a:rPr>
              <a:t> </a:t>
            </a:r>
            <a:r>
              <a:rPr sz="2800" spc="-10" dirty="0">
                <a:latin typeface="Calibri"/>
                <a:cs typeface="Calibri"/>
              </a:rPr>
              <a:t>valid.</a:t>
            </a:r>
            <a:endParaRPr sz="2800">
              <a:latin typeface="Calibri"/>
              <a:cs typeface="Calibri"/>
            </a:endParaRPr>
          </a:p>
          <a:p>
            <a:pPr>
              <a:lnSpc>
                <a:spcPct val="100000"/>
              </a:lnSpc>
            </a:pPr>
            <a:endParaRPr sz="3400">
              <a:latin typeface="Calibri"/>
              <a:cs typeface="Calibri"/>
            </a:endParaRPr>
          </a:p>
          <a:p>
            <a:pPr>
              <a:lnSpc>
                <a:spcPct val="100000"/>
              </a:lnSpc>
              <a:spcBef>
                <a:spcPts val="45"/>
              </a:spcBef>
            </a:pPr>
            <a:endParaRPr sz="2950">
              <a:latin typeface="Calibri"/>
              <a:cs typeface="Calibri"/>
            </a:endParaRPr>
          </a:p>
          <a:p>
            <a:pPr marL="12700">
              <a:lnSpc>
                <a:spcPct val="100000"/>
              </a:lnSpc>
              <a:spcBef>
                <a:spcPts val="5"/>
              </a:spcBef>
            </a:pPr>
            <a:r>
              <a:rPr sz="2800" b="1" dirty="0">
                <a:solidFill>
                  <a:srgbClr val="FF0000"/>
                </a:solidFill>
                <a:latin typeface="Calibri"/>
                <a:cs typeface="Calibri"/>
              </a:rPr>
              <a:t>Capability</a:t>
            </a:r>
            <a:r>
              <a:rPr sz="2800" b="1" spc="-20" dirty="0">
                <a:solidFill>
                  <a:srgbClr val="FF0000"/>
                </a:solidFill>
                <a:latin typeface="Calibri"/>
                <a:cs typeface="Calibri"/>
              </a:rPr>
              <a:t> Leak</a:t>
            </a:r>
            <a:endParaRPr sz="2800">
              <a:latin typeface="Calibri"/>
              <a:cs typeface="Calibri"/>
            </a:endParaRPr>
          </a:p>
          <a:p>
            <a:pPr>
              <a:lnSpc>
                <a:spcPct val="100000"/>
              </a:lnSpc>
            </a:pPr>
            <a:endParaRPr sz="3400">
              <a:latin typeface="Calibri"/>
              <a:cs typeface="Calibri"/>
            </a:endParaRPr>
          </a:p>
          <a:p>
            <a:pPr marL="102235">
              <a:lnSpc>
                <a:spcPct val="100000"/>
              </a:lnSpc>
              <a:spcBef>
                <a:spcPts val="3050"/>
              </a:spcBef>
            </a:pPr>
            <a:r>
              <a:rPr sz="2800" dirty="0">
                <a:solidFill>
                  <a:srgbClr val="C00000"/>
                </a:solidFill>
                <a:latin typeface="Calibri"/>
                <a:cs typeface="Calibri"/>
              </a:rPr>
              <a:t>How</a:t>
            </a:r>
            <a:r>
              <a:rPr sz="2800" spc="-15" dirty="0">
                <a:solidFill>
                  <a:srgbClr val="C00000"/>
                </a:solidFill>
                <a:latin typeface="Calibri"/>
                <a:cs typeface="Calibri"/>
              </a:rPr>
              <a:t> </a:t>
            </a:r>
            <a:r>
              <a:rPr sz="2800" dirty="0">
                <a:solidFill>
                  <a:srgbClr val="C00000"/>
                </a:solidFill>
                <a:latin typeface="Calibri"/>
                <a:cs typeface="Calibri"/>
              </a:rPr>
              <a:t>to</a:t>
            </a:r>
            <a:r>
              <a:rPr sz="2800" spc="-15" dirty="0">
                <a:solidFill>
                  <a:srgbClr val="C00000"/>
                </a:solidFill>
                <a:latin typeface="Calibri"/>
                <a:cs typeface="Calibri"/>
              </a:rPr>
              <a:t> </a:t>
            </a:r>
            <a:r>
              <a:rPr sz="2800" dirty="0">
                <a:solidFill>
                  <a:srgbClr val="C00000"/>
                </a:solidFill>
                <a:latin typeface="Calibri"/>
                <a:cs typeface="Calibri"/>
              </a:rPr>
              <a:t>fix</a:t>
            </a:r>
            <a:r>
              <a:rPr sz="2800" spc="-15" dirty="0">
                <a:solidFill>
                  <a:srgbClr val="C00000"/>
                </a:solidFill>
                <a:latin typeface="Calibri"/>
                <a:cs typeface="Calibri"/>
              </a:rPr>
              <a:t> </a:t>
            </a:r>
            <a:r>
              <a:rPr sz="2800" dirty="0">
                <a:solidFill>
                  <a:srgbClr val="C00000"/>
                </a:solidFill>
                <a:latin typeface="Calibri"/>
                <a:cs typeface="Calibri"/>
              </a:rPr>
              <a:t>the</a:t>
            </a:r>
            <a:r>
              <a:rPr sz="2800" spc="-15" dirty="0">
                <a:solidFill>
                  <a:srgbClr val="C00000"/>
                </a:solidFill>
                <a:latin typeface="Calibri"/>
                <a:cs typeface="Calibri"/>
              </a:rPr>
              <a:t> </a:t>
            </a:r>
            <a:r>
              <a:rPr sz="2800" spc="-10" dirty="0">
                <a:solidFill>
                  <a:srgbClr val="C00000"/>
                </a:solidFill>
                <a:latin typeface="Calibri"/>
                <a:cs typeface="Calibri"/>
              </a:rPr>
              <a:t>program?</a:t>
            </a:r>
            <a:endParaRPr sz="2800">
              <a:latin typeface="Calibri"/>
              <a:cs typeface="Calibri"/>
            </a:endParaRPr>
          </a:p>
          <a:p>
            <a:pPr marL="102235">
              <a:lnSpc>
                <a:spcPct val="100000"/>
              </a:lnSpc>
              <a:spcBef>
                <a:spcPts val="45"/>
              </a:spcBef>
            </a:pPr>
            <a:r>
              <a:rPr sz="2800" dirty="0">
                <a:latin typeface="Calibri"/>
                <a:cs typeface="Calibri"/>
              </a:rPr>
              <a:t>Destroy</a:t>
            </a:r>
            <a:r>
              <a:rPr sz="2800" spc="-65" dirty="0">
                <a:latin typeface="Calibri"/>
                <a:cs typeface="Calibri"/>
              </a:rPr>
              <a:t> </a:t>
            </a:r>
            <a:r>
              <a:rPr sz="2800" dirty="0">
                <a:latin typeface="Calibri"/>
                <a:cs typeface="Calibri"/>
              </a:rPr>
              <a:t>the</a:t>
            </a:r>
            <a:r>
              <a:rPr sz="2800" spc="-55" dirty="0">
                <a:latin typeface="Calibri"/>
                <a:cs typeface="Calibri"/>
              </a:rPr>
              <a:t> </a:t>
            </a:r>
            <a:r>
              <a:rPr sz="2800" dirty="0">
                <a:latin typeface="Calibri"/>
                <a:cs typeface="Calibri"/>
              </a:rPr>
              <a:t>file</a:t>
            </a:r>
            <a:r>
              <a:rPr sz="2800" spc="-50" dirty="0">
                <a:latin typeface="Calibri"/>
                <a:cs typeface="Calibri"/>
              </a:rPr>
              <a:t> </a:t>
            </a:r>
            <a:r>
              <a:rPr sz="2800" dirty="0">
                <a:latin typeface="Calibri"/>
                <a:cs typeface="Calibri"/>
              </a:rPr>
              <a:t>descriptor</a:t>
            </a:r>
            <a:r>
              <a:rPr sz="2800" spc="-55" dirty="0">
                <a:latin typeface="Calibri"/>
                <a:cs typeface="Calibri"/>
              </a:rPr>
              <a:t> </a:t>
            </a:r>
            <a:r>
              <a:rPr sz="2800" dirty="0">
                <a:latin typeface="Calibri"/>
                <a:cs typeface="Calibri"/>
              </a:rPr>
              <a:t>before</a:t>
            </a:r>
            <a:r>
              <a:rPr sz="2800" spc="-55" dirty="0">
                <a:latin typeface="Calibri"/>
                <a:cs typeface="Calibri"/>
              </a:rPr>
              <a:t> </a:t>
            </a:r>
            <a:r>
              <a:rPr sz="2800" dirty="0">
                <a:latin typeface="Calibri"/>
                <a:cs typeface="Calibri"/>
              </a:rPr>
              <a:t>downgrading</a:t>
            </a:r>
            <a:r>
              <a:rPr sz="2800" spc="-50" dirty="0">
                <a:latin typeface="Calibri"/>
                <a:cs typeface="Calibri"/>
              </a:rPr>
              <a:t> </a:t>
            </a:r>
            <a:r>
              <a:rPr sz="2800" dirty="0">
                <a:latin typeface="Calibri"/>
                <a:cs typeface="Calibri"/>
              </a:rPr>
              <a:t>the</a:t>
            </a:r>
            <a:r>
              <a:rPr sz="2800" spc="-55" dirty="0">
                <a:latin typeface="Calibri"/>
                <a:cs typeface="Calibri"/>
              </a:rPr>
              <a:t> </a:t>
            </a:r>
            <a:r>
              <a:rPr sz="2800" dirty="0">
                <a:latin typeface="Calibri"/>
                <a:cs typeface="Calibri"/>
              </a:rPr>
              <a:t>privilege</a:t>
            </a:r>
            <a:r>
              <a:rPr sz="2800" spc="-55" dirty="0">
                <a:latin typeface="Calibri"/>
                <a:cs typeface="Calibri"/>
              </a:rPr>
              <a:t> </a:t>
            </a:r>
            <a:r>
              <a:rPr sz="2800" dirty="0">
                <a:latin typeface="Calibri"/>
                <a:cs typeface="Calibri"/>
              </a:rPr>
              <a:t>(close</a:t>
            </a:r>
            <a:r>
              <a:rPr sz="2800" spc="-55" dirty="0">
                <a:latin typeface="Calibri"/>
                <a:cs typeface="Calibri"/>
              </a:rPr>
              <a:t> </a:t>
            </a:r>
            <a:r>
              <a:rPr sz="2800" dirty="0">
                <a:latin typeface="Calibri"/>
                <a:cs typeface="Calibri"/>
              </a:rPr>
              <a:t>the</a:t>
            </a:r>
            <a:r>
              <a:rPr sz="2800" spc="-50" dirty="0">
                <a:latin typeface="Calibri"/>
                <a:cs typeface="Calibri"/>
              </a:rPr>
              <a:t> </a:t>
            </a:r>
            <a:r>
              <a:rPr sz="2800" spc="-10" dirty="0">
                <a:latin typeface="Calibri"/>
                <a:cs typeface="Calibri"/>
              </a:rPr>
              <a:t>file)</a:t>
            </a:r>
            <a:endParaRPr sz="2800">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0" rIns="0" bIns="0" rtlCol="0">
            <a:spAutoFit/>
          </a:bodyPr>
          <a:lstStyle/>
          <a:p>
            <a:pPr marL="601345">
              <a:lnSpc>
                <a:spcPct val="100000"/>
              </a:lnSpc>
              <a:spcBef>
                <a:spcPts val="100"/>
              </a:spcBef>
            </a:pPr>
            <a:r>
              <a:rPr dirty="0"/>
              <a:t>Capability Leaking</a:t>
            </a:r>
            <a:r>
              <a:rPr spc="5" dirty="0"/>
              <a:t> </a:t>
            </a:r>
            <a:r>
              <a:rPr dirty="0"/>
              <a:t>in</a:t>
            </a:r>
            <a:r>
              <a:rPr spc="5" dirty="0"/>
              <a:t> </a:t>
            </a:r>
            <a:r>
              <a:rPr dirty="0"/>
              <a:t>OS</a:t>
            </a:r>
            <a:r>
              <a:rPr spc="5" dirty="0"/>
              <a:t> </a:t>
            </a:r>
            <a:r>
              <a:rPr dirty="0"/>
              <a:t>X</a:t>
            </a:r>
            <a:r>
              <a:rPr spc="-10" dirty="0"/>
              <a:t> </a:t>
            </a:r>
            <a:r>
              <a:rPr dirty="0"/>
              <a:t>– Case</a:t>
            </a:r>
            <a:r>
              <a:rPr spc="5" dirty="0"/>
              <a:t> </a:t>
            </a:r>
            <a:r>
              <a:rPr spc="-10" dirty="0"/>
              <a:t>Study</a:t>
            </a:r>
          </a:p>
        </p:txBody>
      </p:sp>
      <p:sp>
        <p:nvSpPr>
          <p:cNvPr id="3" name="object 3"/>
          <p:cNvSpPr txBox="1"/>
          <p:nvPr/>
        </p:nvSpPr>
        <p:spPr>
          <a:xfrm>
            <a:off x="916939" y="1405635"/>
            <a:ext cx="10261600" cy="4808220"/>
          </a:xfrm>
          <a:prstGeom prst="rect">
            <a:avLst/>
          </a:prstGeom>
        </p:spPr>
        <p:txBody>
          <a:bodyPr vert="horz" wrap="square" lIns="0" tIns="63500" rIns="0" bIns="0" rtlCol="0">
            <a:spAutoFit/>
          </a:bodyPr>
          <a:lstStyle/>
          <a:p>
            <a:pPr marL="241300" marR="133350" indent="-228600">
              <a:lnSpc>
                <a:spcPts val="3000"/>
              </a:lnSpc>
              <a:spcBef>
                <a:spcPts val="500"/>
              </a:spcBef>
              <a:buFont typeface="Arial"/>
              <a:buChar char="•"/>
              <a:tabLst>
                <a:tab pos="241300" algn="l"/>
              </a:tabLst>
            </a:pPr>
            <a:r>
              <a:rPr sz="2800" dirty="0">
                <a:latin typeface="Calibri"/>
                <a:cs typeface="Calibri"/>
              </a:rPr>
              <a:t>OS</a:t>
            </a:r>
            <a:r>
              <a:rPr sz="2800" spc="-65" dirty="0">
                <a:latin typeface="Calibri"/>
                <a:cs typeface="Calibri"/>
              </a:rPr>
              <a:t> </a:t>
            </a:r>
            <a:r>
              <a:rPr sz="2800" dirty="0">
                <a:latin typeface="Calibri"/>
                <a:cs typeface="Calibri"/>
              </a:rPr>
              <a:t>X</a:t>
            </a:r>
            <a:r>
              <a:rPr sz="2800" spc="-60" dirty="0">
                <a:latin typeface="Calibri"/>
                <a:cs typeface="Calibri"/>
              </a:rPr>
              <a:t> </a:t>
            </a:r>
            <a:r>
              <a:rPr sz="2800" spc="-25" dirty="0">
                <a:latin typeface="Calibri"/>
                <a:cs typeface="Calibri"/>
              </a:rPr>
              <a:t>Yosemite</a:t>
            </a:r>
            <a:r>
              <a:rPr sz="2800" spc="-60" dirty="0">
                <a:latin typeface="Calibri"/>
                <a:cs typeface="Calibri"/>
              </a:rPr>
              <a:t> </a:t>
            </a:r>
            <a:r>
              <a:rPr sz="2800" dirty="0">
                <a:latin typeface="Calibri"/>
                <a:cs typeface="Calibri"/>
              </a:rPr>
              <a:t>found</a:t>
            </a:r>
            <a:r>
              <a:rPr sz="2800" spc="-55" dirty="0">
                <a:latin typeface="Calibri"/>
                <a:cs typeface="Calibri"/>
              </a:rPr>
              <a:t> </a:t>
            </a:r>
            <a:r>
              <a:rPr sz="2800" dirty="0">
                <a:latin typeface="Calibri"/>
                <a:cs typeface="Calibri"/>
              </a:rPr>
              <a:t>vulnerable</a:t>
            </a:r>
            <a:r>
              <a:rPr sz="2800" spc="-65" dirty="0">
                <a:latin typeface="Calibri"/>
                <a:cs typeface="Calibri"/>
              </a:rPr>
              <a:t> </a:t>
            </a:r>
            <a:r>
              <a:rPr sz="2800" dirty="0">
                <a:latin typeface="Calibri"/>
                <a:cs typeface="Calibri"/>
              </a:rPr>
              <a:t>to</a:t>
            </a:r>
            <a:r>
              <a:rPr sz="2800" spc="-55" dirty="0">
                <a:latin typeface="Calibri"/>
                <a:cs typeface="Calibri"/>
              </a:rPr>
              <a:t> </a:t>
            </a:r>
            <a:r>
              <a:rPr sz="2800" dirty="0">
                <a:latin typeface="Calibri"/>
                <a:cs typeface="Calibri"/>
              </a:rPr>
              <a:t>privilege</a:t>
            </a:r>
            <a:r>
              <a:rPr sz="2800" spc="-65" dirty="0">
                <a:latin typeface="Calibri"/>
                <a:cs typeface="Calibri"/>
              </a:rPr>
              <a:t> </a:t>
            </a:r>
            <a:r>
              <a:rPr sz="2800" dirty="0">
                <a:latin typeface="Calibri"/>
                <a:cs typeface="Calibri"/>
              </a:rPr>
              <a:t>escalation</a:t>
            </a:r>
            <a:r>
              <a:rPr sz="2800" spc="-55" dirty="0">
                <a:latin typeface="Calibri"/>
                <a:cs typeface="Calibri"/>
              </a:rPr>
              <a:t> </a:t>
            </a:r>
            <a:r>
              <a:rPr sz="2800" dirty="0">
                <a:latin typeface="Calibri"/>
                <a:cs typeface="Calibri"/>
              </a:rPr>
              <a:t>attack</a:t>
            </a:r>
            <a:r>
              <a:rPr sz="2800" spc="-50" dirty="0">
                <a:latin typeface="Calibri"/>
                <a:cs typeface="Calibri"/>
              </a:rPr>
              <a:t> </a:t>
            </a:r>
            <a:r>
              <a:rPr sz="2800" spc="-10" dirty="0">
                <a:latin typeface="Calibri"/>
                <a:cs typeface="Calibri"/>
              </a:rPr>
              <a:t>related </a:t>
            </a:r>
            <a:r>
              <a:rPr sz="2800" dirty="0">
                <a:latin typeface="Calibri"/>
                <a:cs typeface="Calibri"/>
              </a:rPr>
              <a:t>to</a:t>
            </a:r>
            <a:r>
              <a:rPr sz="2800" spc="-10" dirty="0">
                <a:latin typeface="Calibri"/>
                <a:cs typeface="Calibri"/>
              </a:rPr>
              <a:t> </a:t>
            </a:r>
            <a:r>
              <a:rPr sz="2800" dirty="0">
                <a:latin typeface="Calibri"/>
                <a:cs typeface="Calibri"/>
              </a:rPr>
              <a:t>capability</a:t>
            </a:r>
            <a:r>
              <a:rPr sz="2800" spc="-10" dirty="0">
                <a:latin typeface="Calibri"/>
                <a:cs typeface="Calibri"/>
              </a:rPr>
              <a:t> </a:t>
            </a:r>
            <a:r>
              <a:rPr sz="2800" dirty="0">
                <a:latin typeface="Calibri"/>
                <a:cs typeface="Calibri"/>
              </a:rPr>
              <a:t>leaking</a:t>
            </a:r>
            <a:r>
              <a:rPr sz="2800" spc="-10" dirty="0">
                <a:latin typeface="Calibri"/>
                <a:cs typeface="Calibri"/>
              </a:rPr>
              <a:t> </a:t>
            </a:r>
            <a:r>
              <a:rPr sz="2800" dirty="0">
                <a:latin typeface="Calibri"/>
                <a:cs typeface="Calibri"/>
              </a:rPr>
              <a:t>in July</a:t>
            </a:r>
            <a:r>
              <a:rPr sz="2800" spc="-10" dirty="0">
                <a:latin typeface="Calibri"/>
                <a:cs typeface="Calibri"/>
              </a:rPr>
              <a:t> </a:t>
            </a:r>
            <a:r>
              <a:rPr sz="2800" dirty="0">
                <a:latin typeface="Calibri"/>
                <a:cs typeface="Calibri"/>
              </a:rPr>
              <a:t>2015 ( OS</a:t>
            </a:r>
            <a:r>
              <a:rPr sz="2800" spc="-5" dirty="0">
                <a:latin typeface="Calibri"/>
                <a:cs typeface="Calibri"/>
              </a:rPr>
              <a:t> </a:t>
            </a:r>
            <a:r>
              <a:rPr sz="2800" dirty="0">
                <a:latin typeface="Calibri"/>
                <a:cs typeface="Calibri"/>
              </a:rPr>
              <a:t>X</a:t>
            </a:r>
            <a:r>
              <a:rPr sz="2800" spc="-10" dirty="0">
                <a:latin typeface="Calibri"/>
                <a:cs typeface="Calibri"/>
              </a:rPr>
              <a:t> </a:t>
            </a:r>
            <a:r>
              <a:rPr sz="2800" dirty="0">
                <a:latin typeface="Calibri"/>
                <a:cs typeface="Calibri"/>
              </a:rPr>
              <a:t>10.10</a:t>
            </a:r>
            <a:r>
              <a:rPr sz="2800" spc="5" dirty="0">
                <a:latin typeface="Calibri"/>
                <a:cs typeface="Calibri"/>
              </a:rPr>
              <a:t> </a:t>
            </a:r>
            <a:r>
              <a:rPr sz="2800" spc="-50" dirty="0">
                <a:latin typeface="Calibri"/>
                <a:cs typeface="Calibri"/>
              </a:rPr>
              <a:t>)</a:t>
            </a:r>
            <a:endParaRPr sz="2800">
              <a:latin typeface="Calibri"/>
              <a:cs typeface="Calibri"/>
            </a:endParaRPr>
          </a:p>
          <a:p>
            <a:pPr marL="241300" indent="-228600">
              <a:lnSpc>
                <a:spcPct val="100000"/>
              </a:lnSpc>
              <a:spcBef>
                <a:spcPts val="585"/>
              </a:spcBef>
              <a:buFont typeface="Arial"/>
              <a:buChar char="•"/>
              <a:tabLst>
                <a:tab pos="241300" algn="l"/>
              </a:tabLst>
            </a:pPr>
            <a:r>
              <a:rPr sz="2800" dirty="0">
                <a:latin typeface="Calibri"/>
                <a:cs typeface="Calibri"/>
              </a:rPr>
              <a:t>Added</a:t>
            </a:r>
            <a:r>
              <a:rPr sz="2800" spc="-60" dirty="0">
                <a:latin typeface="Calibri"/>
                <a:cs typeface="Calibri"/>
              </a:rPr>
              <a:t> </a:t>
            </a:r>
            <a:r>
              <a:rPr sz="2800" spc="-10" dirty="0">
                <a:latin typeface="Calibri"/>
                <a:cs typeface="Calibri"/>
              </a:rPr>
              <a:t>features</a:t>
            </a:r>
            <a:r>
              <a:rPr sz="2800" spc="-45" dirty="0">
                <a:latin typeface="Calibri"/>
                <a:cs typeface="Calibri"/>
              </a:rPr>
              <a:t> </a:t>
            </a:r>
            <a:r>
              <a:rPr sz="2800" dirty="0">
                <a:latin typeface="Calibri"/>
                <a:cs typeface="Calibri"/>
              </a:rPr>
              <a:t>to</a:t>
            </a:r>
            <a:r>
              <a:rPr sz="2800" spc="-55" dirty="0">
                <a:latin typeface="Calibri"/>
                <a:cs typeface="Calibri"/>
              </a:rPr>
              <a:t> </a:t>
            </a:r>
            <a:r>
              <a:rPr sz="2800" dirty="0">
                <a:latin typeface="Calibri"/>
                <a:cs typeface="Calibri"/>
              </a:rPr>
              <a:t>dynamic</a:t>
            </a:r>
            <a:r>
              <a:rPr sz="2800" spc="-50" dirty="0">
                <a:latin typeface="Calibri"/>
                <a:cs typeface="Calibri"/>
              </a:rPr>
              <a:t> </a:t>
            </a:r>
            <a:r>
              <a:rPr sz="2800" dirty="0">
                <a:latin typeface="Calibri"/>
                <a:cs typeface="Calibri"/>
              </a:rPr>
              <a:t>linker</a:t>
            </a:r>
            <a:r>
              <a:rPr sz="2800" spc="-35" dirty="0">
                <a:latin typeface="Calibri"/>
                <a:cs typeface="Calibri"/>
              </a:rPr>
              <a:t> </a:t>
            </a:r>
            <a:r>
              <a:rPr sz="2800" spc="-20" dirty="0">
                <a:latin typeface="Courier New"/>
                <a:cs typeface="Courier New"/>
              </a:rPr>
              <a:t>dyld</a:t>
            </a:r>
            <a:endParaRPr sz="2800">
              <a:latin typeface="Courier New"/>
              <a:cs typeface="Courier New"/>
            </a:endParaRPr>
          </a:p>
          <a:p>
            <a:pPr marL="698500" lvl="1" indent="-228600">
              <a:lnSpc>
                <a:spcPct val="100000"/>
              </a:lnSpc>
              <a:spcBef>
                <a:spcPts val="254"/>
              </a:spcBef>
              <a:buFont typeface="Arial"/>
              <a:buChar char="•"/>
              <a:tabLst>
                <a:tab pos="698500" algn="l"/>
              </a:tabLst>
            </a:pPr>
            <a:r>
              <a:rPr sz="2400" spc="-10" dirty="0">
                <a:latin typeface="Calibri"/>
                <a:cs typeface="Calibri"/>
              </a:rPr>
              <a:t>DYLD_PRINT_TO_FILE</a:t>
            </a:r>
            <a:r>
              <a:rPr sz="2400" spc="-55" dirty="0">
                <a:latin typeface="Calibri"/>
                <a:cs typeface="Calibri"/>
              </a:rPr>
              <a:t> </a:t>
            </a:r>
            <a:r>
              <a:rPr sz="2400" dirty="0">
                <a:latin typeface="Calibri"/>
                <a:cs typeface="Calibri"/>
              </a:rPr>
              <a:t>environment</a:t>
            </a:r>
            <a:r>
              <a:rPr sz="2400" spc="-40" dirty="0">
                <a:latin typeface="Calibri"/>
                <a:cs typeface="Calibri"/>
              </a:rPr>
              <a:t> </a:t>
            </a:r>
            <a:r>
              <a:rPr sz="2400" spc="-10" dirty="0">
                <a:latin typeface="Calibri"/>
                <a:cs typeface="Calibri"/>
              </a:rPr>
              <a:t>variable</a:t>
            </a:r>
            <a:endParaRPr sz="2400">
              <a:latin typeface="Calibri"/>
              <a:cs typeface="Calibri"/>
            </a:endParaRPr>
          </a:p>
          <a:p>
            <a:pPr marL="241300" marR="5080" indent="-228600">
              <a:lnSpc>
                <a:spcPct val="90700"/>
              </a:lnSpc>
              <a:spcBef>
                <a:spcPts val="919"/>
              </a:spcBef>
              <a:buFont typeface="Arial"/>
              <a:buChar char="•"/>
              <a:tabLst>
                <a:tab pos="241300" algn="l"/>
                <a:tab pos="2894330" algn="l"/>
              </a:tabLst>
            </a:pPr>
            <a:r>
              <a:rPr sz="2800" dirty="0">
                <a:latin typeface="Calibri"/>
                <a:cs typeface="Calibri"/>
              </a:rPr>
              <a:t>The</a:t>
            </a:r>
            <a:r>
              <a:rPr sz="2800" spc="-35" dirty="0">
                <a:latin typeface="Calibri"/>
                <a:cs typeface="Calibri"/>
              </a:rPr>
              <a:t> </a:t>
            </a:r>
            <a:r>
              <a:rPr sz="2800" dirty="0">
                <a:latin typeface="Calibri"/>
                <a:cs typeface="Calibri"/>
              </a:rPr>
              <a:t>dynamic</a:t>
            </a:r>
            <a:r>
              <a:rPr sz="2800" spc="-25" dirty="0">
                <a:latin typeface="Calibri"/>
                <a:cs typeface="Calibri"/>
              </a:rPr>
              <a:t> </a:t>
            </a:r>
            <a:r>
              <a:rPr sz="2800" dirty="0">
                <a:latin typeface="Calibri"/>
                <a:cs typeface="Calibri"/>
              </a:rPr>
              <a:t>linker</a:t>
            </a:r>
            <a:r>
              <a:rPr sz="2800" spc="-25" dirty="0">
                <a:latin typeface="Calibri"/>
                <a:cs typeface="Calibri"/>
              </a:rPr>
              <a:t> </a:t>
            </a:r>
            <a:r>
              <a:rPr sz="2800" dirty="0">
                <a:latin typeface="Calibri"/>
                <a:cs typeface="Calibri"/>
              </a:rPr>
              <a:t>can</a:t>
            </a:r>
            <a:r>
              <a:rPr sz="2800" spc="-25" dirty="0">
                <a:latin typeface="Calibri"/>
                <a:cs typeface="Calibri"/>
              </a:rPr>
              <a:t> </a:t>
            </a:r>
            <a:r>
              <a:rPr sz="2800" dirty="0">
                <a:latin typeface="Calibri"/>
                <a:cs typeface="Calibri"/>
              </a:rPr>
              <a:t>open</a:t>
            </a:r>
            <a:r>
              <a:rPr sz="2800" spc="-25" dirty="0">
                <a:latin typeface="Calibri"/>
                <a:cs typeface="Calibri"/>
              </a:rPr>
              <a:t> </a:t>
            </a:r>
            <a:r>
              <a:rPr sz="2800" dirty="0">
                <a:latin typeface="Calibri"/>
                <a:cs typeface="Calibri"/>
              </a:rPr>
              <a:t>any</a:t>
            </a:r>
            <a:r>
              <a:rPr sz="2800" spc="-30" dirty="0">
                <a:latin typeface="Calibri"/>
                <a:cs typeface="Calibri"/>
              </a:rPr>
              <a:t> </a:t>
            </a:r>
            <a:r>
              <a:rPr sz="2800" dirty="0">
                <a:latin typeface="Calibri"/>
                <a:cs typeface="Calibri"/>
              </a:rPr>
              <a:t>file,</a:t>
            </a:r>
            <a:r>
              <a:rPr sz="2800" spc="-25" dirty="0">
                <a:latin typeface="Calibri"/>
                <a:cs typeface="Calibri"/>
              </a:rPr>
              <a:t> </a:t>
            </a:r>
            <a:r>
              <a:rPr sz="2800" dirty="0">
                <a:latin typeface="Calibri"/>
                <a:cs typeface="Calibri"/>
              </a:rPr>
              <a:t>so</a:t>
            </a:r>
            <a:r>
              <a:rPr sz="2800" spc="-25" dirty="0">
                <a:latin typeface="Calibri"/>
                <a:cs typeface="Calibri"/>
              </a:rPr>
              <a:t> </a:t>
            </a:r>
            <a:r>
              <a:rPr sz="2800" dirty="0">
                <a:latin typeface="Calibri"/>
                <a:cs typeface="Calibri"/>
              </a:rPr>
              <a:t>for</a:t>
            </a:r>
            <a:r>
              <a:rPr sz="2800" spc="-30" dirty="0">
                <a:latin typeface="Calibri"/>
                <a:cs typeface="Calibri"/>
              </a:rPr>
              <a:t> </a:t>
            </a:r>
            <a:r>
              <a:rPr sz="2800" spc="-35" dirty="0">
                <a:latin typeface="Calibri"/>
                <a:cs typeface="Calibri"/>
              </a:rPr>
              <a:t>root-</a:t>
            </a:r>
            <a:r>
              <a:rPr sz="2800" dirty="0">
                <a:latin typeface="Calibri"/>
                <a:cs typeface="Calibri"/>
              </a:rPr>
              <a:t>owned</a:t>
            </a:r>
            <a:r>
              <a:rPr sz="2800" spc="-20" dirty="0">
                <a:latin typeface="Calibri"/>
                <a:cs typeface="Calibri"/>
              </a:rPr>
              <a:t> </a:t>
            </a:r>
            <a:r>
              <a:rPr sz="2800" spc="-35" dirty="0">
                <a:latin typeface="Calibri"/>
                <a:cs typeface="Calibri"/>
              </a:rPr>
              <a:t>Set-</a:t>
            </a:r>
            <a:r>
              <a:rPr sz="2800" spc="-25" dirty="0">
                <a:latin typeface="Calibri"/>
                <a:cs typeface="Calibri"/>
              </a:rPr>
              <a:t>UID </a:t>
            </a:r>
            <a:r>
              <a:rPr sz="2800" dirty="0">
                <a:latin typeface="Calibri"/>
                <a:cs typeface="Calibri"/>
              </a:rPr>
              <a:t>programs,</a:t>
            </a:r>
            <a:r>
              <a:rPr sz="2800" spc="-55" dirty="0">
                <a:latin typeface="Calibri"/>
                <a:cs typeface="Calibri"/>
              </a:rPr>
              <a:t> </a:t>
            </a:r>
            <a:r>
              <a:rPr sz="2800" dirty="0">
                <a:latin typeface="Calibri"/>
                <a:cs typeface="Calibri"/>
              </a:rPr>
              <a:t>it</a:t>
            </a:r>
            <a:r>
              <a:rPr sz="2800" spc="-40" dirty="0">
                <a:latin typeface="Calibri"/>
                <a:cs typeface="Calibri"/>
              </a:rPr>
              <a:t> </a:t>
            </a:r>
            <a:r>
              <a:rPr sz="2800" dirty="0">
                <a:latin typeface="Calibri"/>
                <a:cs typeface="Calibri"/>
              </a:rPr>
              <a:t>runs</a:t>
            </a:r>
            <a:r>
              <a:rPr sz="2800" spc="-45" dirty="0">
                <a:latin typeface="Calibri"/>
                <a:cs typeface="Calibri"/>
              </a:rPr>
              <a:t> </a:t>
            </a:r>
            <a:r>
              <a:rPr sz="2800" dirty="0">
                <a:latin typeface="Calibri"/>
                <a:cs typeface="Calibri"/>
              </a:rPr>
              <a:t>with</a:t>
            </a:r>
            <a:r>
              <a:rPr sz="2800" spc="-40" dirty="0">
                <a:latin typeface="Calibri"/>
                <a:cs typeface="Calibri"/>
              </a:rPr>
              <a:t> </a:t>
            </a:r>
            <a:r>
              <a:rPr sz="2800" dirty="0">
                <a:latin typeface="Calibri"/>
                <a:cs typeface="Calibri"/>
              </a:rPr>
              <a:t>root</a:t>
            </a:r>
            <a:r>
              <a:rPr sz="2800" spc="-40" dirty="0">
                <a:latin typeface="Calibri"/>
                <a:cs typeface="Calibri"/>
              </a:rPr>
              <a:t> </a:t>
            </a:r>
            <a:r>
              <a:rPr sz="2800" dirty="0">
                <a:latin typeface="Calibri"/>
                <a:cs typeface="Calibri"/>
              </a:rPr>
              <a:t>privileges.</a:t>
            </a:r>
            <a:r>
              <a:rPr sz="2800" spc="-40" dirty="0">
                <a:latin typeface="Calibri"/>
                <a:cs typeface="Calibri"/>
              </a:rPr>
              <a:t> </a:t>
            </a:r>
            <a:r>
              <a:rPr sz="2800" dirty="0">
                <a:latin typeface="Calibri"/>
                <a:cs typeface="Calibri"/>
              </a:rPr>
              <a:t>The</a:t>
            </a:r>
            <a:r>
              <a:rPr sz="2800" spc="-45" dirty="0">
                <a:latin typeface="Calibri"/>
                <a:cs typeface="Calibri"/>
              </a:rPr>
              <a:t> </a:t>
            </a:r>
            <a:r>
              <a:rPr sz="2800" dirty="0">
                <a:latin typeface="Calibri"/>
                <a:cs typeface="Calibri"/>
              </a:rPr>
              <a:t>dynamic</a:t>
            </a:r>
            <a:r>
              <a:rPr sz="2800" spc="-45" dirty="0">
                <a:latin typeface="Calibri"/>
                <a:cs typeface="Calibri"/>
              </a:rPr>
              <a:t> </a:t>
            </a:r>
            <a:r>
              <a:rPr sz="2800" dirty="0">
                <a:latin typeface="Calibri"/>
                <a:cs typeface="Calibri"/>
              </a:rPr>
              <a:t>linker</a:t>
            </a:r>
            <a:r>
              <a:rPr sz="2800" spc="-40" dirty="0">
                <a:latin typeface="Calibri"/>
                <a:cs typeface="Calibri"/>
              </a:rPr>
              <a:t> </a:t>
            </a:r>
            <a:r>
              <a:rPr sz="2800" dirty="0">
                <a:latin typeface="Courier New"/>
                <a:cs typeface="Courier New"/>
              </a:rPr>
              <a:t>dyld</a:t>
            </a:r>
            <a:r>
              <a:rPr sz="2800" dirty="0">
                <a:latin typeface="Calibri"/>
                <a:cs typeface="Calibri"/>
              </a:rPr>
              <a:t>,</a:t>
            </a:r>
            <a:r>
              <a:rPr sz="2800" spc="-40" dirty="0">
                <a:latin typeface="Calibri"/>
                <a:cs typeface="Calibri"/>
              </a:rPr>
              <a:t> </a:t>
            </a:r>
            <a:r>
              <a:rPr sz="2800" spc="-20" dirty="0">
                <a:latin typeface="Calibri"/>
                <a:cs typeface="Calibri"/>
              </a:rPr>
              <a:t>does </a:t>
            </a:r>
            <a:r>
              <a:rPr sz="2800" dirty="0">
                <a:latin typeface="Calibri"/>
                <a:cs typeface="Calibri"/>
              </a:rPr>
              <a:t>not</a:t>
            </a:r>
            <a:r>
              <a:rPr sz="2800" spc="-10" dirty="0">
                <a:latin typeface="Calibri"/>
                <a:cs typeface="Calibri"/>
              </a:rPr>
              <a:t> </a:t>
            </a:r>
            <a:r>
              <a:rPr sz="2800" dirty="0">
                <a:latin typeface="Calibri"/>
                <a:cs typeface="Calibri"/>
              </a:rPr>
              <a:t>close</a:t>
            </a:r>
            <a:r>
              <a:rPr sz="2800" spc="-10" dirty="0">
                <a:latin typeface="Calibri"/>
                <a:cs typeface="Calibri"/>
              </a:rPr>
              <a:t> </a:t>
            </a:r>
            <a:r>
              <a:rPr sz="2800" dirty="0">
                <a:latin typeface="Calibri"/>
                <a:cs typeface="Calibri"/>
              </a:rPr>
              <a:t>the</a:t>
            </a:r>
            <a:r>
              <a:rPr sz="2800" spc="-10" dirty="0">
                <a:latin typeface="Calibri"/>
                <a:cs typeface="Calibri"/>
              </a:rPr>
              <a:t> </a:t>
            </a:r>
            <a:r>
              <a:rPr sz="2800" spc="-20" dirty="0">
                <a:latin typeface="Calibri"/>
                <a:cs typeface="Calibri"/>
              </a:rPr>
              <a:t>file.</a:t>
            </a:r>
            <a:r>
              <a:rPr sz="2800" dirty="0">
                <a:latin typeface="Calibri"/>
                <a:cs typeface="Calibri"/>
              </a:rPr>
              <a:t>	There</a:t>
            </a:r>
            <a:r>
              <a:rPr sz="2800" spc="-45" dirty="0">
                <a:latin typeface="Calibri"/>
                <a:cs typeface="Calibri"/>
              </a:rPr>
              <a:t> </a:t>
            </a:r>
            <a:r>
              <a:rPr sz="2800" dirty="0">
                <a:latin typeface="Calibri"/>
                <a:cs typeface="Calibri"/>
              </a:rPr>
              <a:t>is</a:t>
            </a:r>
            <a:r>
              <a:rPr sz="2800" spc="-20" dirty="0">
                <a:latin typeface="Calibri"/>
                <a:cs typeface="Calibri"/>
              </a:rPr>
              <a:t> </a:t>
            </a:r>
            <a:r>
              <a:rPr sz="2800" dirty="0">
                <a:latin typeface="Calibri"/>
                <a:cs typeface="Calibri"/>
              </a:rPr>
              <a:t>a</a:t>
            </a:r>
            <a:r>
              <a:rPr sz="2800" spc="-35" dirty="0">
                <a:latin typeface="Calibri"/>
                <a:cs typeface="Calibri"/>
              </a:rPr>
              <a:t> </a:t>
            </a:r>
            <a:r>
              <a:rPr sz="2800" dirty="0">
                <a:solidFill>
                  <a:srgbClr val="C00000"/>
                </a:solidFill>
                <a:latin typeface="Calibri"/>
                <a:cs typeface="Calibri"/>
              </a:rPr>
              <a:t>capability</a:t>
            </a:r>
            <a:r>
              <a:rPr sz="2800" spc="-25" dirty="0">
                <a:solidFill>
                  <a:srgbClr val="C00000"/>
                </a:solidFill>
                <a:latin typeface="Calibri"/>
                <a:cs typeface="Calibri"/>
              </a:rPr>
              <a:t> </a:t>
            </a:r>
            <a:r>
              <a:rPr sz="2800" spc="-10" dirty="0">
                <a:solidFill>
                  <a:srgbClr val="C00000"/>
                </a:solidFill>
                <a:latin typeface="Calibri"/>
                <a:cs typeface="Calibri"/>
              </a:rPr>
              <a:t>leaking</a:t>
            </a:r>
            <a:r>
              <a:rPr sz="2800" spc="-10" dirty="0">
                <a:latin typeface="Calibri"/>
                <a:cs typeface="Calibri"/>
              </a:rPr>
              <a:t>.</a:t>
            </a:r>
            <a:endParaRPr sz="2800">
              <a:latin typeface="Calibri"/>
              <a:cs typeface="Calibri"/>
            </a:endParaRPr>
          </a:p>
          <a:p>
            <a:pPr marL="241300" marR="1045844" indent="-228600">
              <a:lnSpc>
                <a:spcPts val="3000"/>
              </a:lnSpc>
              <a:spcBef>
                <a:spcPts val="1045"/>
              </a:spcBef>
              <a:buFont typeface="Arial"/>
              <a:buChar char="•"/>
              <a:tabLst>
                <a:tab pos="241300" algn="l"/>
              </a:tabLst>
            </a:pPr>
            <a:r>
              <a:rPr sz="2800" dirty="0">
                <a:latin typeface="Calibri"/>
                <a:cs typeface="Calibri"/>
              </a:rPr>
              <a:t>Scenario</a:t>
            </a:r>
            <a:r>
              <a:rPr sz="2800" spc="-20" dirty="0">
                <a:latin typeface="Calibri"/>
                <a:cs typeface="Calibri"/>
              </a:rPr>
              <a:t> </a:t>
            </a:r>
            <a:r>
              <a:rPr sz="2800" dirty="0">
                <a:latin typeface="Calibri"/>
                <a:cs typeface="Calibri"/>
              </a:rPr>
              <a:t>1</a:t>
            </a:r>
            <a:r>
              <a:rPr sz="2800" spc="-10" dirty="0">
                <a:latin typeface="Calibri"/>
                <a:cs typeface="Calibri"/>
              </a:rPr>
              <a:t> </a:t>
            </a:r>
            <a:r>
              <a:rPr sz="2800" dirty="0">
                <a:latin typeface="Calibri"/>
                <a:cs typeface="Calibri"/>
              </a:rPr>
              <a:t>(safe):</a:t>
            </a:r>
            <a:r>
              <a:rPr sz="2800" spc="-15" dirty="0">
                <a:latin typeface="Calibri"/>
                <a:cs typeface="Calibri"/>
              </a:rPr>
              <a:t> </a:t>
            </a:r>
            <a:r>
              <a:rPr sz="2800" spc="-35" dirty="0">
                <a:latin typeface="Calibri"/>
                <a:cs typeface="Calibri"/>
              </a:rPr>
              <a:t>Set-</a:t>
            </a:r>
            <a:r>
              <a:rPr sz="2800" dirty="0">
                <a:latin typeface="Calibri"/>
                <a:cs typeface="Calibri"/>
              </a:rPr>
              <a:t>UID</a:t>
            </a:r>
            <a:r>
              <a:rPr sz="2800" spc="-15" dirty="0">
                <a:latin typeface="Calibri"/>
                <a:cs typeface="Calibri"/>
              </a:rPr>
              <a:t> </a:t>
            </a:r>
            <a:r>
              <a:rPr sz="2800" dirty="0">
                <a:latin typeface="Calibri"/>
                <a:cs typeface="Calibri"/>
              </a:rPr>
              <a:t>finished</a:t>
            </a:r>
            <a:r>
              <a:rPr sz="2800" spc="-15" dirty="0">
                <a:latin typeface="Calibri"/>
                <a:cs typeface="Calibri"/>
              </a:rPr>
              <a:t> </a:t>
            </a:r>
            <a:r>
              <a:rPr sz="2800" dirty="0">
                <a:latin typeface="Calibri"/>
                <a:cs typeface="Calibri"/>
              </a:rPr>
              <a:t>its</a:t>
            </a:r>
            <a:r>
              <a:rPr sz="2800" spc="-15" dirty="0">
                <a:latin typeface="Calibri"/>
                <a:cs typeface="Calibri"/>
              </a:rPr>
              <a:t> </a:t>
            </a:r>
            <a:r>
              <a:rPr sz="2800" dirty="0">
                <a:latin typeface="Calibri"/>
                <a:cs typeface="Calibri"/>
              </a:rPr>
              <a:t>job</a:t>
            </a:r>
            <a:r>
              <a:rPr sz="2800" spc="-10" dirty="0">
                <a:latin typeface="Calibri"/>
                <a:cs typeface="Calibri"/>
              </a:rPr>
              <a:t> </a:t>
            </a:r>
            <a:r>
              <a:rPr sz="2800" dirty="0">
                <a:latin typeface="Calibri"/>
                <a:cs typeface="Calibri"/>
              </a:rPr>
              <a:t>and</a:t>
            </a:r>
            <a:r>
              <a:rPr sz="2800" spc="-15" dirty="0">
                <a:latin typeface="Calibri"/>
                <a:cs typeface="Calibri"/>
              </a:rPr>
              <a:t> </a:t>
            </a:r>
            <a:r>
              <a:rPr sz="2800" dirty="0">
                <a:latin typeface="Calibri"/>
                <a:cs typeface="Calibri"/>
              </a:rPr>
              <a:t>the</a:t>
            </a:r>
            <a:r>
              <a:rPr sz="2800" spc="-20" dirty="0">
                <a:latin typeface="Calibri"/>
                <a:cs typeface="Calibri"/>
              </a:rPr>
              <a:t> </a:t>
            </a:r>
            <a:r>
              <a:rPr sz="2800" dirty="0">
                <a:latin typeface="Calibri"/>
                <a:cs typeface="Calibri"/>
              </a:rPr>
              <a:t>process</a:t>
            </a:r>
            <a:r>
              <a:rPr sz="2800" spc="-10" dirty="0">
                <a:latin typeface="Calibri"/>
                <a:cs typeface="Calibri"/>
              </a:rPr>
              <a:t> dies. </a:t>
            </a:r>
            <a:r>
              <a:rPr sz="2800" dirty="0">
                <a:latin typeface="Calibri"/>
                <a:cs typeface="Calibri"/>
              </a:rPr>
              <a:t>Everything</a:t>
            </a:r>
            <a:r>
              <a:rPr sz="2800" spc="-30" dirty="0">
                <a:latin typeface="Calibri"/>
                <a:cs typeface="Calibri"/>
              </a:rPr>
              <a:t> </a:t>
            </a:r>
            <a:r>
              <a:rPr sz="2800" dirty="0">
                <a:latin typeface="Calibri"/>
                <a:cs typeface="Calibri"/>
              </a:rPr>
              <a:t>is</a:t>
            </a:r>
            <a:r>
              <a:rPr sz="2800" spc="-10" dirty="0">
                <a:latin typeface="Calibri"/>
                <a:cs typeface="Calibri"/>
              </a:rPr>
              <a:t> </a:t>
            </a:r>
            <a:r>
              <a:rPr sz="2800" dirty="0">
                <a:latin typeface="Calibri"/>
                <a:cs typeface="Calibri"/>
              </a:rPr>
              <a:t>cleaned</a:t>
            </a:r>
            <a:r>
              <a:rPr sz="2800" spc="-10" dirty="0">
                <a:latin typeface="Calibri"/>
                <a:cs typeface="Calibri"/>
              </a:rPr>
              <a:t> </a:t>
            </a:r>
            <a:r>
              <a:rPr sz="2800" dirty="0">
                <a:latin typeface="Calibri"/>
                <a:cs typeface="Calibri"/>
              </a:rPr>
              <a:t>up</a:t>
            </a:r>
            <a:r>
              <a:rPr sz="2800" spc="-5" dirty="0">
                <a:latin typeface="Calibri"/>
                <a:cs typeface="Calibri"/>
              </a:rPr>
              <a:t> </a:t>
            </a:r>
            <a:r>
              <a:rPr sz="2800" dirty="0">
                <a:latin typeface="Calibri"/>
                <a:cs typeface="Calibri"/>
              </a:rPr>
              <a:t>and</a:t>
            </a:r>
            <a:r>
              <a:rPr sz="2800" spc="-10" dirty="0">
                <a:latin typeface="Calibri"/>
                <a:cs typeface="Calibri"/>
              </a:rPr>
              <a:t> </a:t>
            </a:r>
            <a:r>
              <a:rPr sz="2800" dirty="0">
                <a:latin typeface="Calibri"/>
                <a:cs typeface="Calibri"/>
              </a:rPr>
              <a:t>it</a:t>
            </a:r>
            <a:r>
              <a:rPr sz="2800" spc="-15" dirty="0">
                <a:latin typeface="Calibri"/>
                <a:cs typeface="Calibri"/>
              </a:rPr>
              <a:t> </a:t>
            </a:r>
            <a:r>
              <a:rPr sz="2800" dirty="0">
                <a:latin typeface="Calibri"/>
                <a:cs typeface="Calibri"/>
              </a:rPr>
              <a:t>is</a:t>
            </a:r>
            <a:r>
              <a:rPr sz="2800" spc="-5" dirty="0">
                <a:latin typeface="Calibri"/>
                <a:cs typeface="Calibri"/>
              </a:rPr>
              <a:t> </a:t>
            </a:r>
            <a:r>
              <a:rPr sz="2800" spc="-10" dirty="0">
                <a:latin typeface="Calibri"/>
                <a:cs typeface="Calibri"/>
              </a:rPr>
              <a:t>safe.</a:t>
            </a:r>
            <a:endParaRPr sz="2800">
              <a:latin typeface="Calibri"/>
              <a:cs typeface="Calibri"/>
            </a:endParaRPr>
          </a:p>
          <a:p>
            <a:pPr marL="241300" marR="818515" indent="-228600">
              <a:lnSpc>
                <a:spcPts val="3100"/>
              </a:lnSpc>
              <a:spcBef>
                <a:spcPts val="930"/>
              </a:spcBef>
              <a:buFont typeface="Arial"/>
              <a:buChar char="•"/>
              <a:tabLst>
                <a:tab pos="241300" algn="l"/>
              </a:tabLst>
            </a:pPr>
            <a:r>
              <a:rPr sz="2800" b="1" dirty="0">
                <a:latin typeface="Calibri"/>
                <a:cs typeface="Calibri"/>
              </a:rPr>
              <a:t>Scenario</a:t>
            </a:r>
            <a:r>
              <a:rPr sz="2800" b="1" spc="-50" dirty="0">
                <a:latin typeface="Calibri"/>
                <a:cs typeface="Calibri"/>
              </a:rPr>
              <a:t> </a:t>
            </a:r>
            <a:r>
              <a:rPr sz="2800" b="1" dirty="0">
                <a:latin typeface="Calibri"/>
                <a:cs typeface="Calibri"/>
              </a:rPr>
              <a:t>2</a:t>
            </a:r>
            <a:r>
              <a:rPr sz="2800" b="1" spc="-25" dirty="0">
                <a:latin typeface="Calibri"/>
                <a:cs typeface="Calibri"/>
              </a:rPr>
              <a:t> </a:t>
            </a:r>
            <a:r>
              <a:rPr sz="2800" b="1" dirty="0">
                <a:latin typeface="Calibri"/>
                <a:cs typeface="Calibri"/>
              </a:rPr>
              <a:t>(unsafe):</a:t>
            </a:r>
            <a:r>
              <a:rPr sz="2800" b="1" spc="-20" dirty="0">
                <a:latin typeface="Calibri"/>
                <a:cs typeface="Calibri"/>
              </a:rPr>
              <a:t> </a:t>
            </a:r>
            <a:r>
              <a:rPr sz="2800" dirty="0">
                <a:latin typeface="Calibri"/>
                <a:cs typeface="Calibri"/>
              </a:rPr>
              <a:t>Similar</a:t>
            </a:r>
            <a:r>
              <a:rPr sz="2800" spc="-30" dirty="0">
                <a:latin typeface="Calibri"/>
                <a:cs typeface="Calibri"/>
              </a:rPr>
              <a:t> </a:t>
            </a:r>
            <a:r>
              <a:rPr sz="2800" dirty="0">
                <a:latin typeface="Calibri"/>
                <a:cs typeface="Calibri"/>
              </a:rPr>
              <a:t>to</a:t>
            </a:r>
            <a:r>
              <a:rPr sz="2800" spc="-35" dirty="0">
                <a:latin typeface="Calibri"/>
                <a:cs typeface="Calibri"/>
              </a:rPr>
              <a:t> </a:t>
            </a:r>
            <a:r>
              <a:rPr sz="2800" dirty="0">
                <a:latin typeface="Calibri"/>
                <a:cs typeface="Calibri"/>
              </a:rPr>
              <a:t>the</a:t>
            </a:r>
            <a:r>
              <a:rPr sz="2800" spc="-40" dirty="0">
                <a:latin typeface="Calibri"/>
                <a:cs typeface="Calibri"/>
              </a:rPr>
              <a:t> </a:t>
            </a:r>
            <a:r>
              <a:rPr sz="2800" dirty="0">
                <a:latin typeface="Calibri"/>
                <a:cs typeface="Calibri"/>
              </a:rPr>
              <a:t>“</a:t>
            </a:r>
            <a:r>
              <a:rPr sz="2800" dirty="0">
                <a:latin typeface="Courier New"/>
                <a:cs typeface="Courier New"/>
              </a:rPr>
              <a:t>su</a:t>
            </a:r>
            <a:r>
              <a:rPr sz="2800" dirty="0">
                <a:latin typeface="Calibri"/>
                <a:cs typeface="Calibri"/>
              </a:rPr>
              <a:t>”</a:t>
            </a:r>
            <a:r>
              <a:rPr sz="2800" spc="-25" dirty="0">
                <a:latin typeface="Calibri"/>
                <a:cs typeface="Calibri"/>
              </a:rPr>
              <a:t> </a:t>
            </a:r>
            <a:r>
              <a:rPr sz="2800" dirty="0">
                <a:latin typeface="Calibri"/>
                <a:cs typeface="Calibri"/>
              </a:rPr>
              <a:t>program,</a:t>
            </a:r>
            <a:r>
              <a:rPr sz="2800" spc="-30" dirty="0">
                <a:latin typeface="Calibri"/>
                <a:cs typeface="Calibri"/>
              </a:rPr>
              <a:t> </a:t>
            </a:r>
            <a:r>
              <a:rPr sz="2800" dirty="0">
                <a:latin typeface="Calibri"/>
                <a:cs typeface="Calibri"/>
              </a:rPr>
              <a:t>the</a:t>
            </a:r>
            <a:r>
              <a:rPr sz="2800" spc="-35" dirty="0">
                <a:latin typeface="Calibri"/>
                <a:cs typeface="Calibri"/>
              </a:rPr>
              <a:t> </a:t>
            </a:r>
            <a:r>
              <a:rPr sz="2800" spc="-10" dirty="0">
                <a:latin typeface="Calibri"/>
                <a:cs typeface="Calibri"/>
              </a:rPr>
              <a:t>privileged </a:t>
            </a:r>
            <a:r>
              <a:rPr sz="2800" dirty="0">
                <a:latin typeface="Calibri"/>
                <a:cs typeface="Calibri"/>
              </a:rPr>
              <a:t>program</a:t>
            </a:r>
            <a:r>
              <a:rPr sz="2800" spc="-55" dirty="0">
                <a:latin typeface="Calibri"/>
                <a:cs typeface="Calibri"/>
              </a:rPr>
              <a:t> </a:t>
            </a:r>
            <a:r>
              <a:rPr sz="2800" dirty="0">
                <a:latin typeface="Calibri"/>
                <a:cs typeface="Calibri"/>
              </a:rPr>
              <a:t>downgrade</a:t>
            </a:r>
            <a:r>
              <a:rPr sz="2800" spc="-55" dirty="0">
                <a:latin typeface="Calibri"/>
                <a:cs typeface="Calibri"/>
              </a:rPr>
              <a:t> </a:t>
            </a:r>
            <a:r>
              <a:rPr sz="2800" dirty="0">
                <a:latin typeface="Calibri"/>
                <a:cs typeface="Calibri"/>
              </a:rPr>
              <a:t>its</a:t>
            </a:r>
            <a:r>
              <a:rPr sz="2800" spc="-40" dirty="0">
                <a:latin typeface="Calibri"/>
                <a:cs typeface="Calibri"/>
              </a:rPr>
              <a:t> </a:t>
            </a:r>
            <a:r>
              <a:rPr sz="2800" dirty="0">
                <a:latin typeface="Calibri"/>
                <a:cs typeface="Calibri"/>
              </a:rPr>
              <a:t>privilege,</a:t>
            </a:r>
            <a:r>
              <a:rPr sz="2800" spc="-45" dirty="0">
                <a:latin typeface="Calibri"/>
                <a:cs typeface="Calibri"/>
              </a:rPr>
              <a:t> </a:t>
            </a:r>
            <a:r>
              <a:rPr sz="2800" dirty="0">
                <a:latin typeface="Calibri"/>
                <a:cs typeface="Calibri"/>
              </a:rPr>
              <a:t>and</a:t>
            </a:r>
            <a:r>
              <a:rPr sz="2800" spc="-40" dirty="0">
                <a:latin typeface="Calibri"/>
                <a:cs typeface="Calibri"/>
              </a:rPr>
              <a:t> </a:t>
            </a:r>
            <a:r>
              <a:rPr sz="2800" dirty="0">
                <a:latin typeface="Calibri"/>
                <a:cs typeface="Calibri"/>
              </a:rPr>
              <a:t>lift</a:t>
            </a:r>
            <a:r>
              <a:rPr sz="2800" spc="-50" dirty="0">
                <a:latin typeface="Calibri"/>
                <a:cs typeface="Calibri"/>
              </a:rPr>
              <a:t> </a:t>
            </a:r>
            <a:r>
              <a:rPr sz="2800" dirty="0">
                <a:latin typeface="Calibri"/>
                <a:cs typeface="Calibri"/>
              </a:rPr>
              <a:t>the</a:t>
            </a:r>
            <a:r>
              <a:rPr sz="2800" spc="-50" dirty="0">
                <a:latin typeface="Calibri"/>
                <a:cs typeface="Calibri"/>
              </a:rPr>
              <a:t> </a:t>
            </a:r>
            <a:r>
              <a:rPr sz="2800" spc="-10" dirty="0">
                <a:latin typeface="Calibri"/>
                <a:cs typeface="Calibri"/>
              </a:rPr>
              <a:t>restriction.</a:t>
            </a:r>
            <a:endParaRPr sz="280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45947"/>
            <a:ext cx="4138929" cy="695960"/>
          </a:xfrm>
          <a:prstGeom prst="rect">
            <a:avLst/>
          </a:prstGeom>
        </p:spPr>
        <p:txBody>
          <a:bodyPr vert="horz" wrap="square" lIns="0" tIns="12700" rIns="0" bIns="0" rtlCol="0">
            <a:spAutoFit/>
          </a:bodyPr>
          <a:lstStyle/>
          <a:p>
            <a:pPr marL="12700">
              <a:lnSpc>
                <a:spcPct val="100000"/>
              </a:lnSpc>
              <a:spcBef>
                <a:spcPts val="100"/>
              </a:spcBef>
            </a:pPr>
            <a:r>
              <a:rPr dirty="0"/>
              <a:t>Invoking</a:t>
            </a:r>
            <a:r>
              <a:rPr spc="-130" dirty="0"/>
              <a:t> </a:t>
            </a:r>
            <a:r>
              <a:rPr spc="-25" dirty="0"/>
              <a:t>Programs</a:t>
            </a:r>
          </a:p>
        </p:txBody>
      </p:sp>
      <p:sp>
        <p:nvSpPr>
          <p:cNvPr id="3" name="object 3"/>
          <p:cNvSpPr txBox="1"/>
          <p:nvPr/>
        </p:nvSpPr>
        <p:spPr>
          <a:xfrm>
            <a:off x="916939" y="1326387"/>
            <a:ext cx="10189210" cy="3060700"/>
          </a:xfrm>
          <a:prstGeom prst="rect">
            <a:avLst/>
          </a:prstGeom>
        </p:spPr>
        <p:txBody>
          <a:bodyPr vert="horz" wrap="square" lIns="0" tIns="91440" rIns="0" bIns="0" rtlCol="0">
            <a:spAutoFit/>
          </a:bodyPr>
          <a:lstStyle/>
          <a:p>
            <a:pPr marL="241300" indent="-228600">
              <a:lnSpc>
                <a:spcPct val="100000"/>
              </a:lnSpc>
              <a:spcBef>
                <a:spcPts val="720"/>
              </a:spcBef>
              <a:buFont typeface="Arial"/>
              <a:buChar char="•"/>
              <a:tabLst>
                <a:tab pos="241300" algn="l"/>
              </a:tabLst>
            </a:pPr>
            <a:r>
              <a:rPr sz="2800" dirty="0">
                <a:latin typeface="Calibri"/>
                <a:cs typeface="Calibri"/>
              </a:rPr>
              <a:t>Invoking</a:t>
            </a:r>
            <a:r>
              <a:rPr sz="2800" spc="-60" dirty="0">
                <a:latin typeface="Calibri"/>
                <a:cs typeface="Calibri"/>
              </a:rPr>
              <a:t> </a:t>
            </a:r>
            <a:r>
              <a:rPr sz="2800" dirty="0">
                <a:latin typeface="Calibri"/>
                <a:cs typeface="Calibri"/>
              </a:rPr>
              <a:t>external</a:t>
            </a:r>
            <a:r>
              <a:rPr sz="2800" spc="-50" dirty="0">
                <a:latin typeface="Calibri"/>
                <a:cs typeface="Calibri"/>
              </a:rPr>
              <a:t> </a:t>
            </a:r>
            <a:r>
              <a:rPr sz="2800" dirty="0">
                <a:latin typeface="Calibri"/>
                <a:cs typeface="Calibri"/>
              </a:rPr>
              <a:t>commands</a:t>
            </a:r>
            <a:r>
              <a:rPr sz="2800" spc="-45" dirty="0">
                <a:latin typeface="Calibri"/>
                <a:cs typeface="Calibri"/>
              </a:rPr>
              <a:t> </a:t>
            </a:r>
            <a:r>
              <a:rPr sz="2800" dirty="0">
                <a:latin typeface="Calibri"/>
                <a:cs typeface="Calibri"/>
              </a:rPr>
              <a:t>from</a:t>
            </a:r>
            <a:r>
              <a:rPr sz="2800" spc="-50" dirty="0">
                <a:latin typeface="Calibri"/>
                <a:cs typeface="Calibri"/>
              </a:rPr>
              <a:t> </a:t>
            </a:r>
            <a:r>
              <a:rPr sz="2800" dirty="0">
                <a:latin typeface="Calibri"/>
                <a:cs typeface="Calibri"/>
              </a:rPr>
              <a:t>inside</a:t>
            </a:r>
            <a:r>
              <a:rPr sz="2800" spc="-55" dirty="0">
                <a:latin typeface="Calibri"/>
                <a:cs typeface="Calibri"/>
              </a:rPr>
              <a:t> </a:t>
            </a:r>
            <a:r>
              <a:rPr sz="2800" dirty="0">
                <a:latin typeface="Calibri"/>
                <a:cs typeface="Calibri"/>
              </a:rPr>
              <a:t>a</a:t>
            </a:r>
            <a:r>
              <a:rPr sz="2800" spc="-45" dirty="0">
                <a:latin typeface="Calibri"/>
                <a:cs typeface="Calibri"/>
              </a:rPr>
              <a:t> </a:t>
            </a:r>
            <a:r>
              <a:rPr sz="2800" spc="-10" dirty="0">
                <a:latin typeface="Calibri"/>
                <a:cs typeface="Calibri"/>
              </a:rPr>
              <a:t>program</a:t>
            </a:r>
            <a:endParaRPr sz="2800">
              <a:latin typeface="Calibri"/>
              <a:cs typeface="Calibri"/>
            </a:endParaRPr>
          </a:p>
          <a:p>
            <a:pPr marL="241300" indent="-228600">
              <a:lnSpc>
                <a:spcPct val="100000"/>
              </a:lnSpc>
              <a:spcBef>
                <a:spcPts val="625"/>
              </a:spcBef>
              <a:buFont typeface="Arial"/>
              <a:buChar char="•"/>
              <a:tabLst>
                <a:tab pos="241300" algn="l"/>
              </a:tabLst>
            </a:pPr>
            <a:r>
              <a:rPr sz="2800" dirty="0">
                <a:latin typeface="Calibri"/>
                <a:cs typeface="Calibri"/>
              </a:rPr>
              <a:t>External</a:t>
            </a:r>
            <a:r>
              <a:rPr sz="2800" spc="-35" dirty="0">
                <a:latin typeface="Calibri"/>
                <a:cs typeface="Calibri"/>
              </a:rPr>
              <a:t> </a:t>
            </a:r>
            <a:r>
              <a:rPr sz="2800" dirty="0">
                <a:latin typeface="Calibri"/>
                <a:cs typeface="Calibri"/>
              </a:rPr>
              <a:t>command</a:t>
            </a:r>
            <a:r>
              <a:rPr sz="2800" spc="-10" dirty="0">
                <a:latin typeface="Calibri"/>
                <a:cs typeface="Calibri"/>
              </a:rPr>
              <a:t> </a:t>
            </a:r>
            <a:r>
              <a:rPr sz="2800" dirty="0">
                <a:latin typeface="Calibri"/>
                <a:cs typeface="Calibri"/>
              </a:rPr>
              <a:t>is</a:t>
            </a:r>
            <a:r>
              <a:rPr sz="2800" spc="-15" dirty="0">
                <a:latin typeface="Calibri"/>
                <a:cs typeface="Calibri"/>
              </a:rPr>
              <a:t> </a:t>
            </a:r>
            <a:r>
              <a:rPr sz="2800" dirty="0">
                <a:latin typeface="Calibri"/>
                <a:cs typeface="Calibri"/>
              </a:rPr>
              <a:t>chosen</a:t>
            </a:r>
            <a:r>
              <a:rPr sz="2800" spc="-10" dirty="0">
                <a:latin typeface="Calibri"/>
                <a:cs typeface="Calibri"/>
              </a:rPr>
              <a:t> </a:t>
            </a:r>
            <a:r>
              <a:rPr sz="2800" dirty="0">
                <a:latin typeface="Calibri"/>
                <a:cs typeface="Calibri"/>
              </a:rPr>
              <a:t>by</a:t>
            </a:r>
            <a:r>
              <a:rPr sz="2800" spc="-25" dirty="0">
                <a:latin typeface="Calibri"/>
                <a:cs typeface="Calibri"/>
              </a:rPr>
              <a:t> </a:t>
            </a:r>
            <a:r>
              <a:rPr sz="2800" dirty="0">
                <a:latin typeface="Calibri"/>
                <a:cs typeface="Calibri"/>
              </a:rPr>
              <a:t>the</a:t>
            </a:r>
            <a:r>
              <a:rPr sz="2800" spc="-20" dirty="0">
                <a:latin typeface="Calibri"/>
                <a:cs typeface="Calibri"/>
              </a:rPr>
              <a:t> </a:t>
            </a:r>
            <a:r>
              <a:rPr sz="2800" spc="-30" dirty="0">
                <a:latin typeface="Calibri"/>
                <a:cs typeface="Calibri"/>
              </a:rPr>
              <a:t>Set-</a:t>
            </a:r>
            <a:r>
              <a:rPr sz="2800" dirty="0">
                <a:latin typeface="Calibri"/>
                <a:cs typeface="Calibri"/>
              </a:rPr>
              <a:t>UID</a:t>
            </a:r>
            <a:r>
              <a:rPr sz="2800" spc="-10" dirty="0">
                <a:latin typeface="Calibri"/>
                <a:cs typeface="Calibri"/>
              </a:rPr>
              <a:t> program</a:t>
            </a:r>
            <a:endParaRPr sz="2800">
              <a:latin typeface="Calibri"/>
              <a:cs typeface="Calibri"/>
            </a:endParaRPr>
          </a:p>
          <a:p>
            <a:pPr marL="698500" lvl="1" indent="-228600">
              <a:lnSpc>
                <a:spcPct val="100000"/>
              </a:lnSpc>
              <a:spcBef>
                <a:spcPts val="254"/>
              </a:spcBef>
              <a:buFont typeface="Arial"/>
              <a:buChar char="•"/>
              <a:tabLst>
                <a:tab pos="698500" algn="l"/>
              </a:tabLst>
            </a:pPr>
            <a:r>
              <a:rPr sz="2400" dirty="0">
                <a:latin typeface="Calibri"/>
                <a:cs typeface="Calibri"/>
              </a:rPr>
              <a:t>Users</a:t>
            </a:r>
            <a:r>
              <a:rPr sz="2400" spc="-45" dirty="0">
                <a:latin typeface="Calibri"/>
                <a:cs typeface="Calibri"/>
              </a:rPr>
              <a:t> </a:t>
            </a:r>
            <a:r>
              <a:rPr sz="2400" dirty="0">
                <a:latin typeface="Calibri"/>
                <a:cs typeface="Calibri"/>
              </a:rPr>
              <a:t>are</a:t>
            </a:r>
            <a:r>
              <a:rPr sz="2400" spc="-20" dirty="0">
                <a:latin typeface="Calibri"/>
                <a:cs typeface="Calibri"/>
              </a:rPr>
              <a:t> </a:t>
            </a:r>
            <a:r>
              <a:rPr sz="2400" dirty="0">
                <a:latin typeface="Calibri"/>
                <a:cs typeface="Calibri"/>
              </a:rPr>
              <a:t>not</a:t>
            </a:r>
            <a:r>
              <a:rPr sz="2400" spc="-30" dirty="0">
                <a:latin typeface="Calibri"/>
                <a:cs typeface="Calibri"/>
              </a:rPr>
              <a:t> </a:t>
            </a:r>
            <a:r>
              <a:rPr sz="2400" dirty="0">
                <a:latin typeface="Calibri"/>
                <a:cs typeface="Calibri"/>
              </a:rPr>
              <a:t>supposed</a:t>
            </a:r>
            <a:r>
              <a:rPr sz="2400" spc="-30" dirty="0">
                <a:latin typeface="Calibri"/>
                <a:cs typeface="Calibri"/>
              </a:rPr>
              <a:t> </a:t>
            </a:r>
            <a:r>
              <a:rPr sz="2400" dirty="0">
                <a:latin typeface="Calibri"/>
                <a:cs typeface="Calibri"/>
              </a:rPr>
              <a:t>to</a:t>
            </a:r>
            <a:r>
              <a:rPr sz="2400" spc="-30" dirty="0">
                <a:latin typeface="Calibri"/>
                <a:cs typeface="Calibri"/>
              </a:rPr>
              <a:t> </a:t>
            </a:r>
            <a:r>
              <a:rPr sz="2400" dirty="0">
                <a:latin typeface="Calibri"/>
                <a:cs typeface="Calibri"/>
              </a:rPr>
              <a:t>provide</a:t>
            </a:r>
            <a:r>
              <a:rPr sz="2400" spc="-25" dirty="0">
                <a:latin typeface="Calibri"/>
                <a:cs typeface="Calibri"/>
              </a:rPr>
              <a:t> </a:t>
            </a:r>
            <a:r>
              <a:rPr sz="2400" dirty="0">
                <a:latin typeface="Calibri"/>
                <a:cs typeface="Calibri"/>
              </a:rPr>
              <a:t>the</a:t>
            </a:r>
            <a:r>
              <a:rPr sz="2400" spc="-20" dirty="0">
                <a:latin typeface="Calibri"/>
                <a:cs typeface="Calibri"/>
              </a:rPr>
              <a:t> </a:t>
            </a:r>
            <a:r>
              <a:rPr sz="2400" dirty="0">
                <a:latin typeface="Calibri"/>
                <a:cs typeface="Calibri"/>
              </a:rPr>
              <a:t>command</a:t>
            </a:r>
            <a:r>
              <a:rPr sz="2400" spc="-25" dirty="0">
                <a:latin typeface="Calibri"/>
                <a:cs typeface="Calibri"/>
              </a:rPr>
              <a:t> </a:t>
            </a:r>
            <a:r>
              <a:rPr sz="2400" dirty="0">
                <a:latin typeface="Calibri"/>
                <a:cs typeface="Calibri"/>
              </a:rPr>
              <a:t>(or</a:t>
            </a:r>
            <a:r>
              <a:rPr sz="2400" spc="-30" dirty="0">
                <a:latin typeface="Calibri"/>
                <a:cs typeface="Calibri"/>
              </a:rPr>
              <a:t> </a:t>
            </a:r>
            <a:r>
              <a:rPr sz="2400" dirty="0">
                <a:latin typeface="Calibri"/>
                <a:cs typeface="Calibri"/>
              </a:rPr>
              <a:t>it</a:t>
            </a:r>
            <a:r>
              <a:rPr sz="2400" spc="-30" dirty="0">
                <a:latin typeface="Calibri"/>
                <a:cs typeface="Calibri"/>
              </a:rPr>
              <a:t> </a:t>
            </a:r>
            <a:r>
              <a:rPr sz="2400" dirty="0">
                <a:latin typeface="Calibri"/>
                <a:cs typeface="Calibri"/>
              </a:rPr>
              <a:t>is</a:t>
            </a:r>
            <a:r>
              <a:rPr sz="2400" spc="-30" dirty="0">
                <a:latin typeface="Calibri"/>
                <a:cs typeface="Calibri"/>
              </a:rPr>
              <a:t> </a:t>
            </a:r>
            <a:r>
              <a:rPr sz="2400" dirty="0">
                <a:latin typeface="Calibri"/>
                <a:cs typeface="Calibri"/>
              </a:rPr>
              <a:t>not</a:t>
            </a:r>
            <a:r>
              <a:rPr sz="2400" spc="-30" dirty="0">
                <a:latin typeface="Calibri"/>
                <a:cs typeface="Calibri"/>
              </a:rPr>
              <a:t> </a:t>
            </a:r>
            <a:r>
              <a:rPr sz="2400" spc="-10" dirty="0">
                <a:latin typeface="Calibri"/>
                <a:cs typeface="Calibri"/>
              </a:rPr>
              <a:t>secure)</a:t>
            </a:r>
            <a:endParaRPr sz="2400">
              <a:latin typeface="Calibri"/>
              <a:cs typeface="Calibri"/>
            </a:endParaRPr>
          </a:p>
          <a:p>
            <a:pPr marL="241300" indent="-228600">
              <a:lnSpc>
                <a:spcPct val="100000"/>
              </a:lnSpc>
              <a:spcBef>
                <a:spcPts val="610"/>
              </a:spcBef>
              <a:buFont typeface="Arial"/>
              <a:buChar char="•"/>
              <a:tabLst>
                <a:tab pos="241300" algn="l"/>
              </a:tabLst>
            </a:pPr>
            <a:r>
              <a:rPr sz="2800" spc="-10" dirty="0">
                <a:latin typeface="Calibri"/>
                <a:cs typeface="Calibri"/>
              </a:rPr>
              <a:t>Attack:</a:t>
            </a:r>
            <a:endParaRPr sz="2800">
              <a:latin typeface="Calibri"/>
              <a:cs typeface="Calibri"/>
            </a:endParaRPr>
          </a:p>
          <a:p>
            <a:pPr marL="698500" lvl="1" indent="-228600">
              <a:lnSpc>
                <a:spcPct val="100000"/>
              </a:lnSpc>
              <a:spcBef>
                <a:spcPts val="254"/>
              </a:spcBef>
              <a:buFont typeface="Arial"/>
              <a:buChar char="•"/>
              <a:tabLst>
                <a:tab pos="698500" algn="l"/>
              </a:tabLst>
            </a:pPr>
            <a:r>
              <a:rPr sz="2400" dirty="0">
                <a:latin typeface="Calibri"/>
                <a:cs typeface="Calibri"/>
              </a:rPr>
              <a:t>Users</a:t>
            </a:r>
            <a:r>
              <a:rPr sz="2400" spc="-60" dirty="0">
                <a:latin typeface="Calibri"/>
                <a:cs typeface="Calibri"/>
              </a:rPr>
              <a:t> </a:t>
            </a:r>
            <a:r>
              <a:rPr sz="2400" dirty="0">
                <a:latin typeface="Calibri"/>
                <a:cs typeface="Calibri"/>
              </a:rPr>
              <a:t>are</a:t>
            </a:r>
            <a:r>
              <a:rPr sz="2400" spc="-45" dirty="0">
                <a:latin typeface="Calibri"/>
                <a:cs typeface="Calibri"/>
              </a:rPr>
              <a:t> </a:t>
            </a:r>
            <a:r>
              <a:rPr sz="2400" dirty="0">
                <a:latin typeface="Calibri"/>
                <a:cs typeface="Calibri"/>
              </a:rPr>
              <a:t>often</a:t>
            </a:r>
            <a:r>
              <a:rPr sz="2400" spc="-50" dirty="0">
                <a:latin typeface="Calibri"/>
                <a:cs typeface="Calibri"/>
              </a:rPr>
              <a:t> </a:t>
            </a:r>
            <a:r>
              <a:rPr sz="2400" dirty="0">
                <a:latin typeface="Calibri"/>
                <a:cs typeface="Calibri"/>
              </a:rPr>
              <a:t>asked</a:t>
            </a:r>
            <a:r>
              <a:rPr sz="2400" spc="-45" dirty="0">
                <a:latin typeface="Calibri"/>
                <a:cs typeface="Calibri"/>
              </a:rPr>
              <a:t> </a:t>
            </a:r>
            <a:r>
              <a:rPr sz="2400" dirty="0">
                <a:latin typeface="Calibri"/>
                <a:cs typeface="Calibri"/>
              </a:rPr>
              <a:t>to</a:t>
            </a:r>
            <a:r>
              <a:rPr sz="2400" spc="-55" dirty="0">
                <a:latin typeface="Calibri"/>
                <a:cs typeface="Calibri"/>
              </a:rPr>
              <a:t> </a:t>
            </a:r>
            <a:r>
              <a:rPr sz="2400" dirty="0">
                <a:latin typeface="Calibri"/>
                <a:cs typeface="Calibri"/>
              </a:rPr>
              <a:t>provide</a:t>
            </a:r>
            <a:r>
              <a:rPr sz="2400" spc="-45" dirty="0">
                <a:latin typeface="Calibri"/>
                <a:cs typeface="Calibri"/>
              </a:rPr>
              <a:t> </a:t>
            </a:r>
            <a:r>
              <a:rPr sz="2400" dirty="0">
                <a:latin typeface="Calibri"/>
                <a:cs typeface="Calibri"/>
              </a:rPr>
              <a:t>input</a:t>
            </a:r>
            <a:r>
              <a:rPr sz="2400" spc="-45" dirty="0">
                <a:latin typeface="Calibri"/>
                <a:cs typeface="Calibri"/>
              </a:rPr>
              <a:t> </a:t>
            </a:r>
            <a:r>
              <a:rPr sz="2400" dirty="0">
                <a:latin typeface="Calibri"/>
                <a:cs typeface="Calibri"/>
              </a:rPr>
              <a:t>data</a:t>
            </a:r>
            <a:r>
              <a:rPr sz="2400" spc="-45" dirty="0">
                <a:latin typeface="Calibri"/>
                <a:cs typeface="Calibri"/>
              </a:rPr>
              <a:t> </a:t>
            </a:r>
            <a:r>
              <a:rPr sz="2400" dirty="0">
                <a:latin typeface="Calibri"/>
                <a:cs typeface="Calibri"/>
              </a:rPr>
              <a:t>to</a:t>
            </a:r>
            <a:r>
              <a:rPr sz="2400" spc="-55" dirty="0">
                <a:latin typeface="Calibri"/>
                <a:cs typeface="Calibri"/>
              </a:rPr>
              <a:t> </a:t>
            </a:r>
            <a:r>
              <a:rPr sz="2400" dirty="0">
                <a:latin typeface="Calibri"/>
                <a:cs typeface="Calibri"/>
              </a:rPr>
              <a:t>the</a:t>
            </a:r>
            <a:r>
              <a:rPr sz="2400" spc="-40" dirty="0">
                <a:latin typeface="Calibri"/>
                <a:cs typeface="Calibri"/>
              </a:rPr>
              <a:t> </a:t>
            </a:r>
            <a:r>
              <a:rPr sz="2400" spc="-10" dirty="0">
                <a:latin typeface="Calibri"/>
                <a:cs typeface="Calibri"/>
              </a:rPr>
              <a:t>command.</a:t>
            </a:r>
            <a:endParaRPr sz="2400">
              <a:latin typeface="Calibri"/>
              <a:cs typeface="Calibri"/>
            </a:endParaRPr>
          </a:p>
          <a:p>
            <a:pPr marL="698500" marR="5080" lvl="1" indent="-228600">
              <a:lnSpc>
                <a:spcPts val="2590"/>
              </a:lnSpc>
              <a:spcBef>
                <a:spcPts val="545"/>
              </a:spcBef>
              <a:buFont typeface="Arial"/>
              <a:buChar char="•"/>
              <a:tabLst>
                <a:tab pos="698500" algn="l"/>
                <a:tab pos="2921000" algn="l"/>
              </a:tabLst>
            </a:pPr>
            <a:r>
              <a:rPr sz="2400" dirty="0">
                <a:latin typeface="Calibri"/>
                <a:cs typeface="Calibri"/>
              </a:rPr>
              <a:t>If</a:t>
            </a:r>
            <a:r>
              <a:rPr sz="2400" spc="-40" dirty="0">
                <a:latin typeface="Calibri"/>
                <a:cs typeface="Calibri"/>
              </a:rPr>
              <a:t> </a:t>
            </a:r>
            <a:r>
              <a:rPr sz="2400" dirty="0">
                <a:latin typeface="Calibri"/>
                <a:cs typeface="Calibri"/>
              </a:rPr>
              <a:t>the</a:t>
            </a:r>
            <a:r>
              <a:rPr sz="2400" spc="-25" dirty="0">
                <a:latin typeface="Calibri"/>
                <a:cs typeface="Calibri"/>
              </a:rPr>
              <a:t> </a:t>
            </a:r>
            <a:r>
              <a:rPr sz="2400" dirty="0">
                <a:latin typeface="Calibri"/>
                <a:cs typeface="Calibri"/>
              </a:rPr>
              <a:t>command</a:t>
            </a:r>
            <a:r>
              <a:rPr sz="2400" spc="-30" dirty="0">
                <a:latin typeface="Calibri"/>
                <a:cs typeface="Calibri"/>
              </a:rPr>
              <a:t> </a:t>
            </a:r>
            <a:r>
              <a:rPr sz="2400" dirty="0">
                <a:latin typeface="Calibri"/>
                <a:cs typeface="Calibri"/>
              </a:rPr>
              <a:t>is</a:t>
            </a:r>
            <a:r>
              <a:rPr sz="2400" spc="-35" dirty="0">
                <a:latin typeface="Calibri"/>
                <a:cs typeface="Calibri"/>
              </a:rPr>
              <a:t> </a:t>
            </a:r>
            <a:r>
              <a:rPr sz="2400" dirty="0">
                <a:latin typeface="Calibri"/>
                <a:cs typeface="Calibri"/>
              </a:rPr>
              <a:t>not</a:t>
            </a:r>
            <a:r>
              <a:rPr sz="2400" spc="-35" dirty="0">
                <a:latin typeface="Calibri"/>
                <a:cs typeface="Calibri"/>
              </a:rPr>
              <a:t> </a:t>
            </a:r>
            <a:r>
              <a:rPr sz="2400" spc="-10" dirty="0">
                <a:latin typeface="Calibri"/>
                <a:cs typeface="Calibri"/>
              </a:rPr>
              <a:t>invoked</a:t>
            </a:r>
            <a:r>
              <a:rPr sz="2400" spc="-30" dirty="0">
                <a:latin typeface="Calibri"/>
                <a:cs typeface="Calibri"/>
              </a:rPr>
              <a:t> </a:t>
            </a:r>
            <a:r>
              <a:rPr sz="2400" spc="-20" dirty="0">
                <a:latin typeface="Calibri"/>
                <a:cs typeface="Calibri"/>
              </a:rPr>
              <a:t>properly,</a:t>
            </a:r>
            <a:r>
              <a:rPr sz="2400" spc="-35" dirty="0">
                <a:latin typeface="Calibri"/>
                <a:cs typeface="Calibri"/>
              </a:rPr>
              <a:t> </a:t>
            </a:r>
            <a:r>
              <a:rPr sz="2400" dirty="0">
                <a:latin typeface="Calibri"/>
                <a:cs typeface="Calibri"/>
              </a:rPr>
              <a:t>user’s</a:t>
            </a:r>
            <a:r>
              <a:rPr sz="2400" spc="-35" dirty="0">
                <a:latin typeface="Calibri"/>
                <a:cs typeface="Calibri"/>
              </a:rPr>
              <a:t> </a:t>
            </a:r>
            <a:r>
              <a:rPr sz="2400" dirty="0">
                <a:latin typeface="Calibri"/>
                <a:cs typeface="Calibri"/>
              </a:rPr>
              <a:t>input</a:t>
            </a:r>
            <a:r>
              <a:rPr sz="2400" spc="-35" dirty="0">
                <a:latin typeface="Calibri"/>
                <a:cs typeface="Calibri"/>
              </a:rPr>
              <a:t> </a:t>
            </a:r>
            <a:r>
              <a:rPr sz="2400" dirty="0">
                <a:latin typeface="Calibri"/>
                <a:cs typeface="Calibri"/>
              </a:rPr>
              <a:t>data</a:t>
            </a:r>
            <a:r>
              <a:rPr sz="2400" spc="-30" dirty="0">
                <a:latin typeface="Calibri"/>
                <a:cs typeface="Calibri"/>
              </a:rPr>
              <a:t> </a:t>
            </a:r>
            <a:r>
              <a:rPr sz="2400" dirty="0">
                <a:latin typeface="Calibri"/>
                <a:cs typeface="Calibri"/>
              </a:rPr>
              <a:t>may</a:t>
            </a:r>
            <a:r>
              <a:rPr sz="2400" spc="-30" dirty="0">
                <a:latin typeface="Calibri"/>
                <a:cs typeface="Calibri"/>
              </a:rPr>
              <a:t> </a:t>
            </a:r>
            <a:r>
              <a:rPr sz="2400" dirty="0">
                <a:latin typeface="Calibri"/>
                <a:cs typeface="Calibri"/>
              </a:rPr>
              <a:t>be</a:t>
            </a:r>
            <a:r>
              <a:rPr sz="2400" spc="-25" dirty="0">
                <a:latin typeface="Calibri"/>
                <a:cs typeface="Calibri"/>
              </a:rPr>
              <a:t> </a:t>
            </a:r>
            <a:r>
              <a:rPr sz="2400" dirty="0">
                <a:latin typeface="Calibri"/>
                <a:cs typeface="Calibri"/>
              </a:rPr>
              <a:t>turned</a:t>
            </a:r>
            <a:r>
              <a:rPr sz="2400" spc="-30" dirty="0">
                <a:latin typeface="Calibri"/>
                <a:cs typeface="Calibri"/>
              </a:rPr>
              <a:t> </a:t>
            </a:r>
            <a:r>
              <a:rPr sz="2400" spc="-20" dirty="0">
                <a:latin typeface="Calibri"/>
                <a:cs typeface="Calibri"/>
              </a:rPr>
              <a:t>into </a:t>
            </a:r>
            <a:r>
              <a:rPr sz="2400" dirty="0">
                <a:latin typeface="Calibri"/>
                <a:cs typeface="Calibri"/>
              </a:rPr>
              <a:t>command</a:t>
            </a:r>
            <a:r>
              <a:rPr sz="2400" spc="-55" dirty="0">
                <a:latin typeface="Calibri"/>
                <a:cs typeface="Calibri"/>
              </a:rPr>
              <a:t> </a:t>
            </a:r>
            <a:r>
              <a:rPr sz="2400" spc="-10" dirty="0">
                <a:latin typeface="Calibri"/>
                <a:cs typeface="Calibri"/>
              </a:rPr>
              <a:t>name.</a:t>
            </a:r>
            <a:r>
              <a:rPr sz="2400" dirty="0">
                <a:latin typeface="Calibri"/>
                <a:cs typeface="Calibri"/>
              </a:rPr>
              <a:t>	This</a:t>
            </a:r>
            <a:r>
              <a:rPr sz="2400" spc="-20" dirty="0">
                <a:latin typeface="Calibri"/>
                <a:cs typeface="Calibri"/>
              </a:rPr>
              <a:t> </a:t>
            </a:r>
            <a:r>
              <a:rPr sz="2400" dirty="0">
                <a:latin typeface="Calibri"/>
                <a:cs typeface="Calibri"/>
              </a:rPr>
              <a:t>is</a:t>
            </a:r>
            <a:r>
              <a:rPr sz="2400" spc="-5" dirty="0">
                <a:latin typeface="Calibri"/>
                <a:cs typeface="Calibri"/>
              </a:rPr>
              <a:t> </a:t>
            </a:r>
            <a:r>
              <a:rPr sz="2400" spc="-10" dirty="0">
                <a:latin typeface="Calibri"/>
                <a:cs typeface="Calibri"/>
              </a:rPr>
              <a:t>dangerous.</a:t>
            </a:r>
            <a:endParaRPr sz="240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72643" rIns="0" bIns="0" rtlCol="0">
            <a:spAutoFit/>
          </a:bodyPr>
          <a:lstStyle/>
          <a:p>
            <a:pPr marL="344805">
              <a:lnSpc>
                <a:spcPct val="100000"/>
              </a:lnSpc>
              <a:spcBef>
                <a:spcPts val="100"/>
              </a:spcBef>
            </a:pPr>
            <a:r>
              <a:rPr sz="4000" dirty="0"/>
              <a:t>Invoking</a:t>
            </a:r>
            <a:r>
              <a:rPr sz="4000" spc="-130" dirty="0"/>
              <a:t> </a:t>
            </a:r>
            <a:r>
              <a:rPr sz="4000" dirty="0"/>
              <a:t>Programs</a:t>
            </a:r>
            <a:r>
              <a:rPr sz="4000" spc="-125" dirty="0"/>
              <a:t> </a:t>
            </a:r>
            <a:r>
              <a:rPr sz="4000" dirty="0"/>
              <a:t>:</a:t>
            </a:r>
            <a:r>
              <a:rPr sz="4000" spc="-130" dirty="0"/>
              <a:t> </a:t>
            </a:r>
            <a:r>
              <a:rPr sz="4000" dirty="0"/>
              <a:t>Unsafe</a:t>
            </a:r>
            <a:r>
              <a:rPr sz="4000" spc="-130" dirty="0"/>
              <a:t> </a:t>
            </a:r>
            <a:r>
              <a:rPr sz="4000" spc="-10" dirty="0"/>
              <a:t>Approach</a:t>
            </a:r>
            <a:endParaRPr sz="4000"/>
          </a:p>
        </p:txBody>
      </p:sp>
      <p:pic>
        <p:nvPicPr>
          <p:cNvPr id="3" name="object 3"/>
          <p:cNvPicPr/>
          <p:nvPr/>
        </p:nvPicPr>
        <p:blipFill>
          <a:blip r:embed="rId3" cstate="print"/>
          <a:stretch>
            <a:fillRect/>
          </a:stretch>
        </p:blipFill>
        <p:spPr>
          <a:xfrm>
            <a:off x="679704" y="1798320"/>
            <a:ext cx="7351776" cy="3819144"/>
          </a:xfrm>
          <a:prstGeom prst="rect">
            <a:avLst/>
          </a:prstGeom>
        </p:spPr>
      </p:pic>
      <p:sp>
        <p:nvSpPr>
          <p:cNvPr id="4" name="object 4"/>
          <p:cNvSpPr txBox="1"/>
          <p:nvPr/>
        </p:nvSpPr>
        <p:spPr>
          <a:xfrm>
            <a:off x="922801" y="1782571"/>
            <a:ext cx="10725150" cy="4536440"/>
          </a:xfrm>
          <a:prstGeom prst="rect">
            <a:avLst/>
          </a:prstGeom>
        </p:spPr>
        <p:txBody>
          <a:bodyPr vert="horz" wrap="square" lIns="0" tIns="53340" rIns="0" bIns="0" rtlCol="0">
            <a:spAutoFit/>
          </a:bodyPr>
          <a:lstStyle/>
          <a:p>
            <a:pPr marL="7533005" marR="40005" indent="-228600">
              <a:lnSpc>
                <a:spcPct val="88800"/>
              </a:lnSpc>
              <a:spcBef>
                <a:spcPts val="420"/>
              </a:spcBef>
              <a:buFont typeface="Arial"/>
              <a:buChar char="•"/>
              <a:tabLst>
                <a:tab pos="7533640" algn="l"/>
              </a:tabLst>
            </a:pPr>
            <a:r>
              <a:rPr sz="2400" dirty="0">
                <a:latin typeface="Calibri"/>
                <a:cs typeface="Calibri"/>
              </a:rPr>
              <a:t>The</a:t>
            </a:r>
            <a:r>
              <a:rPr sz="2400" spc="-50" dirty="0">
                <a:latin typeface="Calibri"/>
                <a:cs typeface="Calibri"/>
              </a:rPr>
              <a:t> </a:t>
            </a:r>
            <a:r>
              <a:rPr sz="2400" dirty="0">
                <a:latin typeface="Calibri"/>
                <a:cs typeface="Calibri"/>
              </a:rPr>
              <a:t>easiest</a:t>
            </a:r>
            <a:r>
              <a:rPr sz="2400" spc="-45" dirty="0">
                <a:latin typeface="Calibri"/>
                <a:cs typeface="Calibri"/>
              </a:rPr>
              <a:t> </a:t>
            </a:r>
            <a:r>
              <a:rPr sz="2400" dirty="0">
                <a:latin typeface="Calibri"/>
                <a:cs typeface="Calibri"/>
              </a:rPr>
              <a:t>way</a:t>
            </a:r>
            <a:r>
              <a:rPr sz="2400" spc="-45" dirty="0">
                <a:latin typeface="Calibri"/>
                <a:cs typeface="Calibri"/>
              </a:rPr>
              <a:t> </a:t>
            </a:r>
            <a:r>
              <a:rPr sz="2400" dirty="0">
                <a:latin typeface="Calibri"/>
                <a:cs typeface="Calibri"/>
              </a:rPr>
              <a:t>to</a:t>
            </a:r>
            <a:r>
              <a:rPr sz="2400" spc="-45" dirty="0">
                <a:latin typeface="Calibri"/>
                <a:cs typeface="Calibri"/>
              </a:rPr>
              <a:t> </a:t>
            </a:r>
            <a:r>
              <a:rPr sz="2400" spc="-30" dirty="0">
                <a:latin typeface="Calibri"/>
                <a:cs typeface="Calibri"/>
              </a:rPr>
              <a:t>invoke </a:t>
            </a:r>
            <a:r>
              <a:rPr sz="2400" dirty="0">
                <a:latin typeface="Calibri"/>
                <a:cs typeface="Calibri"/>
              </a:rPr>
              <a:t>an</a:t>
            </a:r>
            <a:r>
              <a:rPr sz="2400" spc="-50" dirty="0">
                <a:latin typeface="Calibri"/>
                <a:cs typeface="Calibri"/>
              </a:rPr>
              <a:t> </a:t>
            </a:r>
            <a:r>
              <a:rPr sz="2400" dirty="0">
                <a:latin typeface="Calibri"/>
                <a:cs typeface="Calibri"/>
              </a:rPr>
              <a:t>external</a:t>
            </a:r>
            <a:r>
              <a:rPr sz="2400" spc="-40" dirty="0">
                <a:latin typeface="Calibri"/>
                <a:cs typeface="Calibri"/>
              </a:rPr>
              <a:t> </a:t>
            </a:r>
            <a:r>
              <a:rPr sz="2400" dirty="0">
                <a:latin typeface="Calibri"/>
                <a:cs typeface="Calibri"/>
              </a:rPr>
              <a:t>command</a:t>
            </a:r>
            <a:r>
              <a:rPr sz="2400" spc="-35" dirty="0">
                <a:latin typeface="Calibri"/>
                <a:cs typeface="Calibri"/>
              </a:rPr>
              <a:t> </a:t>
            </a:r>
            <a:r>
              <a:rPr sz="2400" spc="-25" dirty="0">
                <a:latin typeface="Calibri"/>
                <a:cs typeface="Calibri"/>
              </a:rPr>
              <a:t>is </a:t>
            </a:r>
            <a:r>
              <a:rPr sz="2400" dirty="0">
                <a:latin typeface="Calibri"/>
                <a:cs typeface="Calibri"/>
              </a:rPr>
              <a:t>the</a:t>
            </a:r>
            <a:r>
              <a:rPr sz="2400" spc="-40" dirty="0">
                <a:latin typeface="Calibri"/>
                <a:cs typeface="Calibri"/>
              </a:rPr>
              <a:t> </a:t>
            </a:r>
            <a:r>
              <a:rPr sz="2400" spc="-10" dirty="0">
                <a:latin typeface="Calibri"/>
                <a:cs typeface="Calibri"/>
              </a:rPr>
              <a:t>system()</a:t>
            </a:r>
            <a:r>
              <a:rPr sz="2400" spc="-40" dirty="0">
                <a:latin typeface="Calibri"/>
                <a:cs typeface="Calibri"/>
              </a:rPr>
              <a:t> </a:t>
            </a:r>
            <a:r>
              <a:rPr sz="2400" spc="-10" dirty="0">
                <a:latin typeface="Calibri"/>
                <a:cs typeface="Calibri"/>
              </a:rPr>
              <a:t>function.</a:t>
            </a:r>
            <a:endParaRPr sz="2400">
              <a:latin typeface="Calibri"/>
              <a:cs typeface="Calibri"/>
            </a:endParaRPr>
          </a:p>
          <a:p>
            <a:pPr marL="7533005" marR="46355" indent="-228600">
              <a:lnSpc>
                <a:spcPts val="2590"/>
              </a:lnSpc>
              <a:spcBef>
                <a:spcPts val="1050"/>
              </a:spcBef>
              <a:buFont typeface="Arial"/>
              <a:buChar char="•"/>
              <a:tabLst>
                <a:tab pos="7533640" algn="l"/>
              </a:tabLst>
            </a:pPr>
            <a:r>
              <a:rPr sz="2400" dirty="0">
                <a:latin typeface="Calibri"/>
                <a:cs typeface="Calibri"/>
              </a:rPr>
              <a:t>This</a:t>
            </a:r>
            <a:r>
              <a:rPr sz="2400" spc="-45" dirty="0">
                <a:latin typeface="Calibri"/>
                <a:cs typeface="Calibri"/>
              </a:rPr>
              <a:t> </a:t>
            </a:r>
            <a:r>
              <a:rPr sz="2400" dirty="0">
                <a:latin typeface="Calibri"/>
                <a:cs typeface="Calibri"/>
              </a:rPr>
              <a:t>program</a:t>
            </a:r>
            <a:r>
              <a:rPr sz="2400" spc="-45" dirty="0">
                <a:latin typeface="Calibri"/>
                <a:cs typeface="Calibri"/>
              </a:rPr>
              <a:t> </a:t>
            </a:r>
            <a:r>
              <a:rPr sz="2400" dirty="0">
                <a:latin typeface="Calibri"/>
                <a:cs typeface="Calibri"/>
              </a:rPr>
              <a:t>is</a:t>
            </a:r>
            <a:r>
              <a:rPr sz="2400" spc="-40" dirty="0">
                <a:latin typeface="Calibri"/>
                <a:cs typeface="Calibri"/>
              </a:rPr>
              <a:t> </a:t>
            </a:r>
            <a:r>
              <a:rPr sz="2400" spc="-10" dirty="0">
                <a:latin typeface="Calibri"/>
                <a:cs typeface="Calibri"/>
              </a:rPr>
              <a:t>supposed </a:t>
            </a:r>
            <a:r>
              <a:rPr sz="2400" dirty="0">
                <a:latin typeface="Calibri"/>
                <a:cs typeface="Calibri"/>
              </a:rPr>
              <a:t>to</a:t>
            </a:r>
            <a:r>
              <a:rPr sz="2400" spc="-25" dirty="0">
                <a:latin typeface="Calibri"/>
                <a:cs typeface="Calibri"/>
              </a:rPr>
              <a:t> </a:t>
            </a:r>
            <a:r>
              <a:rPr sz="2400" dirty="0">
                <a:latin typeface="Calibri"/>
                <a:cs typeface="Calibri"/>
              </a:rPr>
              <a:t>run</a:t>
            </a:r>
            <a:r>
              <a:rPr sz="2400" spc="-15" dirty="0">
                <a:latin typeface="Calibri"/>
                <a:cs typeface="Calibri"/>
              </a:rPr>
              <a:t> </a:t>
            </a:r>
            <a:r>
              <a:rPr sz="2400" dirty="0">
                <a:latin typeface="Calibri"/>
                <a:cs typeface="Calibri"/>
              </a:rPr>
              <a:t>the</a:t>
            </a:r>
            <a:r>
              <a:rPr sz="2400" spc="-15" dirty="0">
                <a:latin typeface="Calibri"/>
                <a:cs typeface="Calibri"/>
              </a:rPr>
              <a:t> </a:t>
            </a:r>
            <a:r>
              <a:rPr sz="2400" spc="-10" dirty="0">
                <a:latin typeface="Courier New"/>
                <a:cs typeface="Courier New"/>
              </a:rPr>
              <a:t>/bin/cat </a:t>
            </a:r>
            <a:r>
              <a:rPr sz="2400" spc="-10" dirty="0">
                <a:latin typeface="Calibri"/>
                <a:cs typeface="Calibri"/>
              </a:rPr>
              <a:t>program.</a:t>
            </a:r>
            <a:endParaRPr sz="2400">
              <a:latin typeface="Calibri"/>
              <a:cs typeface="Calibri"/>
            </a:endParaRPr>
          </a:p>
          <a:p>
            <a:pPr marL="7533005" marR="5080" indent="-228600">
              <a:lnSpc>
                <a:spcPct val="90300"/>
              </a:lnSpc>
              <a:spcBef>
                <a:spcPts val="965"/>
              </a:spcBef>
              <a:buFont typeface="Arial"/>
              <a:buChar char="•"/>
              <a:tabLst>
                <a:tab pos="7533640" algn="l"/>
              </a:tabLst>
            </a:pPr>
            <a:r>
              <a:rPr sz="2400" dirty="0">
                <a:latin typeface="Calibri"/>
                <a:cs typeface="Calibri"/>
              </a:rPr>
              <a:t>It</a:t>
            </a:r>
            <a:r>
              <a:rPr sz="2400" spc="-10" dirty="0">
                <a:latin typeface="Calibri"/>
                <a:cs typeface="Calibri"/>
              </a:rPr>
              <a:t> </a:t>
            </a:r>
            <a:r>
              <a:rPr sz="2400" dirty="0">
                <a:latin typeface="Calibri"/>
                <a:cs typeface="Calibri"/>
              </a:rPr>
              <a:t>is</a:t>
            </a:r>
            <a:r>
              <a:rPr sz="2400" spc="-5" dirty="0">
                <a:latin typeface="Calibri"/>
                <a:cs typeface="Calibri"/>
              </a:rPr>
              <a:t> </a:t>
            </a:r>
            <a:r>
              <a:rPr sz="2400" dirty="0">
                <a:latin typeface="Calibri"/>
                <a:cs typeface="Calibri"/>
              </a:rPr>
              <a:t>a</a:t>
            </a:r>
            <a:r>
              <a:rPr sz="2400" spc="10" dirty="0">
                <a:latin typeface="Calibri"/>
                <a:cs typeface="Calibri"/>
              </a:rPr>
              <a:t> </a:t>
            </a:r>
            <a:r>
              <a:rPr sz="2400" spc="-35" dirty="0">
                <a:latin typeface="Calibri"/>
                <a:cs typeface="Calibri"/>
              </a:rPr>
              <a:t>root-</a:t>
            </a:r>
            <a:r>
              <a:rPr sz="2400" dirty="0">
                <a:latin typeface="Calibri"/>
                <a:cs typeface="Calibri"/>
              </a:rPr>
              <a:t>owned</a:t>
            </a:r>
            <a:r>
              <a:rPr sz="2400" spc="5" dirty="0">
                <a:latin typeface="Calibri"/>
                <a:cs typeface="Calibri"/>
              </a:rPr>
              <a:t> </a:t>
            </a:r>
            <a:r>
              <a:rPr sz="2400" spc="-30" dirty="0">
                <a:latin typeface="Calibri"/>
                <a:cs typeface="Calibri"/>
              </a:rPr>
              <a:t>Set-</a:t>
            </a:r>
            <a:r>
              <a:rPr sz="2400" spc="-25" dirty="0">
                <a:latin typeface="Calibri"/>
                <a:cs typeface="Calibri"/>
              </a:rPr>
              <a:t>UID </a:t>
            </a:r>
            <a:r>
              <a:rPr sz="2400" dirty="0">
                <a:latin typeface="Calibri"/>
                <a:cs typeface="Calibri"/>
              </a:rPr>
              <a:t>program,</a:t>
            </a:r>
            <a:r>
              <a:rPr sz="2400" spc="-45" dirty="0">
                <a:latin typeface="Calibri"/>
                <a:cs typeface="Calibri"/>
              </a:rPr>
              <a:t> </a:t>
            </a:r>
            <a:r>
              <a:rPr sz="2400" dirty="0">
                <a:latin typeface="Calibri"/>
                <a:cs typeface="Calibri"/>
              </a:rPr>
              <a:t>so</a:t>
            </a:r>
            <a:r>
              <a:rPr sz="2400" spc="-50" dirty="0">
                <a:latin typeface="Calibri"/>
                <a:cs typeface="Calibri"/>
              </a:rPr>
              <a:t> </a:t>
            </a:r>
            <a:r>
              <a:rPr sz="2400" dirty="0">
                <a:latin typeface="Calibri"/>
                <a:cs typeface="Calibri"/>
              </a:rPr>
              <a:t>the</a:t>
            </a:r>
            <a:r>
              <a:rPr sz="2400" spc="-35" dirty="0">
                <a:latin typeface="Calibri"/>
                <a:cs typeface="Calibri"/>
              </a:rPr>
              <a:t> </a:t>
            </a:r>
            <a:r>
              <a:rPr sz="2400" spc="-10" dirty="0">
                <a:latin typeface="Calibri"/>
                <a:cs typeface="Calibri"/>
              </a:rPr>
              <a:t>program </a:t>
            </a:r>
            <a:r>
              <a:rPr sz="2400" dirty="0">
                <a:latin typeface="Calibri"/>
                <a:cs typeface="Calibri"/>
              </a:rPr>
              <a:t>can</a:t>
            </a:r>
            <a:r>
              <a:rPr sz="2400" spc="-20" dirty="0">
                <a:latin typeface="Calibri"/>
                <a:cs typeface="Calibri"/>
              </a:rPr>
              <a:t> </a:t>
            </a:r>
            <a:r>
              <a:rPr sz="2400" dirty="0">
                <a:latin typeface="Calibri"/>
                <a:cs typeface="Calibri"/>
              </a:rPr>
              <a:t>view</a:t>
            </a:r>
            <a:r>
              <a:rPr sz="2400" spc="-15" dirty="0">
                <a:latin typeface="Calibri"/>
                <a:cs typeface="Calibri"/>
              </a:rPr>
              <a:t> </a:t>
            </a:r>
            <a:r>
              <a:rPr sz="2400" dirty="0">
                <a:latin typeface="Calibri"/>
                <a:cs typeface="Calibri"/>
              </a:rPr>
              <a:t>all</a:t>
            </a:r>
            <a:r>
              <a:rPr sz="2400" spc="-20" dirty="0">
                <a:latin typeface="Calibri"/>
                <a:cs typeface="Calibri"/>
              </a:rPr>
              <a:t> </a:t>
            </a:r>
            <a:r>
              <a:rPr sz="2400" dirty="0">
                <a:latin typeface="Calibri"/>
                <a:cs typeface="Calibri"/>
              </a:rPr>
              <a:t>files,</a:t>
            </a:r>
            <a:r>
              <a:rPr sz="2400" spc="-15" dirty="0">
                <a:latin typeface="Calibri"/>
                <a:cs typeface="Calibri"/>
              </a:rPr>
              <a:t> </a:t>
            </a:r>
            <a:r>
              <a:rPr sz="2400" dirty="0">
                <a:latin typeface="Calibri"/>
                <a:cs typeface="Calibri"/>
              </a:rPr>
              <a:t>but</a:t>
            </a:r>
            <a:r>
              <a:rPr sz="2400" spc="-20" dirty="0">
                <a:latin typeface="Calibri"/>
                <a:cs typeface="Calibri"/>
              </a:rPr>
              <a:t> </a:t>
            </a:r>
            <a:r>
              <a:rPr sz="2400" spc="-25" dirty="0">
                <a:latin typeface="Calibri"/>
                <a:cs typeface="Calibri"/>
              </a:rPr>
              <a:t>it </a:t>
            </a:r>
            <a:r>
              <a:rPr sz="2400" dirty="0">
                <a:latin typeface="Calibri"/>
                <a:cs typeface="Calibri"/>
              </a:rPr>
              <a:t>can’t</a:t>
            </a:r>
            <a:r>
              <a:rPr sz="2400" spc="-45" dirty="0">
                <a:latin typeface="Calibri"/>
                <a:cs typeface="Calibri"/>
              </a:rPr>
              <a:t> </a:t>
            </a:r>
            <a:r>
              <a:rPr sz="2400" dirty="0">
                <a:latin typeface="Calibri"/>
                <a:cs typeface="Calibri"/>
              </a:rPr>
              <a:t>write</a:t>
            </a:r>
            <a:r>
              <a:rPr sz="2400" spc="-40" dirty="0">
                <a:latin typeface="Calibri"/>
                <a:cs typeface="Calibri"/>
              </a:rPr>
              <a:t> </a:t>
            </a:r>
            <a:r>
              <a:rPr sz="2400" dirty="0">
                <a:latin typeface="Calibri"/>
                <a:cs typeface="Calibri"/>
              </a:rPr>
              <a:t>to</a:t>
            </a:r>
            <a:r>
              <a:rPr sz="2400" spc="-40" dirty="0">
                <a:latin typeface="Calibri"/>
                <a:cs typeface="Calibri"/>
              </a:rPr>
              <a:t> </a:t>
            </a:r>
            <a:r>
              <a:rPr sz="2400" dirty="0">
                <a:latin typeface="Calibri"/>
                <a:cs typeface="Calibri"/>
              </a:rPr>
              <a:t>any</a:t>
            </a:r>
            <a:r>
              <a:rPr sz="2400" spc="-40" dirty="0">
                <a:latin typeface="Calibri"/>
                <a:cs typeface="Calibri"/>
              </a:rPr>
              <a:t> </a:t>
            </a:r>
            <a:r>
              <a:rPr sz="2400" spc="-20" dirty="0">
                <a:latin typeface="Calibri"/>
                <a:cs typeface="Calibri"/>
              </a:rPr>
              <a:t>file.</a:t>
            </a:r>
            <a:endParaRPr sz="2400">
              <a:latin typeface="Calibri"/>
              <a:cs typeface="Calibri"/>
            </a:endParaRPr>
          </a:p>
          <a:p>
            <a:pPr>
              <a:lnSpc>
                <a:spcPct val="100000"/>
              </a:lnSpc>
              <a:spcBef>
                <a:spcPts val="5"/>
              </a:spcBef>
            </a:pPr>
            <a:endParaRPr sz="3650">
              <a:latin typeface="Calibri"/>
              <a:cs typeface="Calibri"/>
            </a:endParaRPr>
          </a:p>
          <a:p>
            <a:pPr marL="12700">
              <a:lnSpc>
                <a:spcPct val="100000"/>
              </a:lnSpc>
              <a:spcBef>
                <a:spcPts val="5"/>
              </a:spcBef>
            </a:pPr>
            <a:r>
              <a:rPr sz="2400" dirty="0">
                <a:solidFill>
                  <a:srgbClr val="C00000"/>
                </a:solidFill>
                <a:latin typeface="Calibri"/>
                <a:cs typeface="Calibri"/>
              </a:rPr>
              <a:t>Question:</a:t>
            </a:r>
            <a:r>
              <a:rPr sz="2400" spc="-50" dirty="0">
                <a:solidFill>
                  <a:srgbClr val="C00000"/>
                </a:solidFill>
                <a:latin typeface="Calibri"/>
                <a:cs typeface="Calibri"/>
              </a:rPr>
              <a:t> </a:t>
            </a:r>
            <a:r>
              <a:rPr sz="2400" dirty="0">
                <a:solidFill>
                  <a:srgbClr val="C00000"/>
                </a:solidFill>
                <a:latin typeface="Calibri"/>
                <a:cs typeface="Calibri"/>
              </a:rPr>
              <a:t>Can</a:t>
            </a:r>
            <a:r>
              <a:rPr sz="2400" spc="-30" dirty="0">
                <a:solidFill>
                  <a:srgbClr val="C00000"/>
                </a:solidFill>
                <a:latin typeface="Calibri"/>
                <a:cs typeface="Calibri"/>
              </a:rPr>
              <a:t> </a:t>
            </a:r>
            <a:r>
              <a:rPr sz="2400" dirty="0">
                <a:solidFill>
                  <a:srgbClr val="C00000"/>
                </a:solidFill>
                <a:latin typeface="Calibri"/>
                <a:cs typeface="Calibri"/>
              </a:rPr>
              <a:t>you</a:t>
            </a:r>
            <a:r>
              <a:rPr sz="2400" spc="-30" dirty="0">
                <a:solidFill>
                  <a:srgbClr val="C00000"/>
                </a:solidFill>
                <a:latin typeface="Calibri"/>
                <a:cs typeface="Calibri"/>
              </a:rPr>
              <a:t> </a:t>
            </a:r>
            <a:r>
              <a:rPr sz="2400" dirty="0">
                <a:solidFill>
                  <a:srgbClr val="C00000"/>
                </a:solidFill>
                <a:latin typeface="Calibri"/>
                <a:cs typeface="Calibri"/>
              </a:rPr>
              <a:t>use</a:t>
            </a:r>
            <a:r>
              <a:rPr sz="2400" spc="-30" dirty="0">
                <a:solidFill>
                  <a:srgbClr val="C00000"/>
                </a:solidFill>
                <a:latin typeface="Calibri"/>
                <a:cs typeface="Calibri"/>
              </a:rPr>
              <a:t> </a:t>
            </a:r>
            <a:r>
              <a:rPr sz="2400" dirty="0">
                <a:solidFill>
                  <a:srgbClr val="C00000"/>
                </a:solidFill>
                <a:latin typeface="Calibri"/>
                <a:cs typeface="Calibri"/>
              </a:rPr>
              <a:t>this</a:t>
            </a:r>
            <a:r>
              <a:rPr sz="2400" spc="-35" dirty="0">
                <a:solidFill>
                  <a:srgbClr val="C00000"/>
                </a:solidFill>
                <a:latin typeface="Calibri"/>
                <a:cs typeface="Calibri"/>
              </a:rPr>
              <a:t> </a:t>
            </a:r>
            <a:r>
              <a:rPr sz="2400" dirty="0">
                <a:solidFill>
                  <a:srgbClr val="C00000"/>
                </a:solidFill>
                <a:latin typeface="Calibri"/>
                <a:cs typeface="Calibri"/>
              </a:rPr>
              <a:t>program</a:t>
            </a:r>
            <a:r>
              <a:rPr sz="2400" spc="-35" dirty="0">
                <a:solidFill>
                  <a:srgbClr val="C00000"/>
                </a:solidFill>
                <a:latin typeface="Calibri"/>
                <a:cs typeface="Calibri"/>
              </a:rPr>
              <a:t> </a:t>
            </a:r>
            <a:r>
              <a:rPr sz="2400" dirty="0">
                <a:solidFill>
                  <a:srgbClr val="C00000"/>
                </a:solidFill>
                <a:latin typeface="Calibri"/>
                <a:cs typeface="Calibri"/>
              </a:rPr>
              <a:t>to</a:t>
            </a:r>
            <a:r>
              <a:rPr sz="2400" spc="-40" dirty="0">
                <a:solidFill>
                  <a:srgbClr val="C00000"/>
                </a:solidFill>
                <a:latin typeface="Calibri"/>
                <a:cs typeface="Calibri"/>
              </a:rPr>
              <a:t> </a:t>
            </a:r>
            <a:r>
              <a:rPr sz="2400" dirty="0">
                <a:solidFill>
                  <a:srgbClr val="C00000"/>
                </a:solidFill>
                <a:latin typeface="Calibri"/>
                <a:cs typeface="Calibri"/>
              </a:rPr>
              <a:t>run</a:t>
            </a:r>
            <a:r>
              <a:rPr sz="2400" spc="-30" dirty="0">
                <a:solidFill>
                  <a:srgbClr val="C00000"/>
                </a:solidFill>
                <a:latin typeface="Calibri"/>
                <a:cs typeface="Calibri"/>
              </a:rPr>
              <a:t> </a:t>
            </a:r>
            <a:r>
              <a:rPr sz="2400" dirty="0">
                <a:solidFill>
                  <a:srgbClr val="C00000"/>
                </a:solidFill>
                <a:latin typeface="Calibri"/>
                <a:cs typeface="Calibri"/>
              </a:rPr>
              <a:t>other</a:t>
            </a:r>
            <a:r>
              <a:rPr sz="2400" spc="-30" dirty="0">
                <a:solidFill>
                  <a:srgbClr val="C00000"/>
                </a:solidFill>
                <a:latin typeface="Calibri"/>
                <a:cs typeface="Calibri"/>
              </a:rPr>
              <a:t> </a:t>
            </a:r>
            <a:r>
              <a:rPr sz="2400" dirty="0">
                <a:solidFill>
                  <a:srgbClr val="C00000"/>
                </a:solidFill>
                <a:latin typeface="Calibri"/>
                <a:cs typeface="Calibri"/>
              </a:rPr>
              <a:t>command,</a:t>
            </a:r>
            <a:r>
              <a:rPr sz="2400" spc="-35" dirty="0">
                <a:solidFill>
                  <a:srgbClr val="C00000"/>
                </a:solidFill>
                <a:latin typeface="Calibri"/>
                <a:cs typeface="Calibri"/>
              </a:rPr>
              <a:t> </a:t>
            </a:r>
            <a:r>
              <a:rPr sz="2400" dirty="0">
                <a:solidFill>
                  <a:srgbClr val="C00000"/>
                </a:solidFill>
                <a:latin typeface="Calibri"/>
                <a:cs typeface="Calibri"/>
              </a:rPr>
              <a:t>with</a:t>
            </a:r>
            <a:r>
              <a:rPr sz="2400" spc="-30" dirty="0">
                <a:solidFill>
                  <a:srgbClr val="C00000"/>
                </a:solidFill>
                <a:latin typeface="Calibri"/>
                <a:cs typeface="Calibri"/>
              </a:rPr>
              <a:t> </a:t>
            </a:r>
            <a:r>
              <a:rPr sz="2400" dirty="0">
                <a:solidFill>
                  <a:srgbClr val="C00000"/>
                </a:solidFill>
                <a:latin typeface="Calibri"/>
                <a:cs typeface="Calibri"/>
              </a:rPr>
              <a:t>the</a:t>
            </a:r>
            <a:r>
              <a:rPr sz="2400" spc="-25" dirty="0">
                <a:solidFill>
                  <a:srgbClr val="C00000"/>
                </a:solidFill>
                <a:latin typeface="Calibri"/>
                <a:cs typeface="Calibri"/>
              </a:rPr>
              <a:t> </a:t>
            </a:r>
            <a:r>
              <a:rPr sz="2400" dirty="0">
                <a:solidFill>
                  <a:srgbClr val="C00000"/>
                </a:solidFill>
                <a:latin typeface="Calibri"/>
                <a:cs typeface="Calibri"/>
              </a:rPr>
              <a:t>root</a:t>
            </a:r>
            <a:r>
              <a:rPr sz="2400" spc="-35" dirty="0">
                <a:solidFill>
                  <a:srgbClr val="C00000"/>
                </a:solidFill>
                <a:latin typeface="Calibri"/>
                <a:cs typeface="Calibri"/>
              </a:rPr>
              <a:t> </a:t>
            </a:r>
            <a:r>
              <a:rPr sz="2400" spc="-10" dirty="0">
                <a:solidFill>
                  <a:srgbClr val="C00000"/>
                </a:solidFill>
                <a:latin typeface="Calibri"/>
                <a:cs typeface="Calibri"/>
              </a:rPr>
              <a:t>privilege?</a:t>
            </a:r>
            <a:endParaRPr sz="240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9595" rIns="0" bIns="0" rtlCol="0">
            <a:spAutoFit/>
          </a:bodyPr>
          <a:lstStyle/>
          <a:p>
            <a:pPr marL="601345">
              <a:lnSpc>
                <a:spcPct val="100000"/>
              </a:lnSpc>
              <a:spcBef>
                <a:spcPts val="100"/>
              </a:spcBef>
            </a:pPr>
            <a:r>
              <a:rPr sz="4000" dirty="0"/>
              <a:t>Invoking</a:t>
            </a:r>
            <a:r>
              <a:rPr sz="4000" spc="-114" dirty="0"/>
              <a:t> </a:t>
            </a:r>
            <a:r>
              <a:rPr sz="4000" dirty="0"/>
              <a:t>Programs</a:t>
            </a:r>
            <a:r>
              <a:rPr sz="4000" spc="-105" dirty="0"/>
              <a:t> </a:t>
            </a:r>
            <a:r>
              <a:rPr sz="4000" dirty="0"/>
              <a:t>:</a:t>
            </a:r>
            <a:r>
              <a:rPr sz="4000" spc="-105" dirty="0"/>
              <a:t> </a:t>
            </a:r>
            <a:r>
              <a:rPr sz="4000" dirty="0"/>
              <a:t>Unsafe</a:t>
            </a:r>
            <a:r>
              <a:rPr sz="4000" spc="-110" dirty="0"/>
              <a:t> </a:t>
            </a:r>
            <a:r>
              <a:rPr sz="4000" dirty="0"/>
              <a:t>Approach</a:t>
            </a:r>
            <a:r>
              <a:rPr sz="4000" spc="-110" dirty="0"/>
              <a:t> </a:t>
            </a:r>
            <a:r>
              <a:rPr sz="4000" dirty="0"/>
              <a:t>(</a:t>
            </a:r>
            <a:r>
              <a:rPr sz="4000" spc="-95" dirty="0"/>
              <a:t> </a:t>
            </a:r>
            <a:r>
              <a:rPr sz="4000" spc="-10" dirty="0"/>
              <a:t>Continued)</a:t>
            </a:r>
            <a:endParaRPr sz="4000"/>
          </a:p>
        </p:txBody>
      </p:sp>
      <p:pic>
        <p:nvPicPr>
          <p:cNvPr id="3" name="object 3"/>
          <p:cNvPicPr/>
          <p:nvPr/>
        </p:nvPicPr>
        <p:blipFill>
          <a:blip r:embed="rId3" cstate="print"/>
          <a:stretch>
            <a:fillRect/>
          </a:stretch>
        </p:blipFill>
        <p:spPr>
          <a:xfrm>
            <a:off x="838200" y="1621536"/>
            <a:ext cx="8013192" cy="4672584"/>
          </a:xfrm>
          <a:prstGeom prst="rect">
            <a:avLst/>
          </a:prstGeom>
        </p:spPr>
      </p:pic>
      <p:sp>
        <p:nvSpPr>
          <p:cNvPr id="4" name="object 4"/>
          <p:cNvSpPr txBox="1"/>
          <p:nvPr/>
        </p:nvSpPr>
        <p:spPr>
          <a:xfrm>
            <a:off x="5638798" y="3796530"/>
            <a:ext cx="2313305" cy="1042035"/>
          </a:xfrm>
          <a:prstGeom prst="rect">
            <a:avLst/>
          </a:prstGeom>
          <a:ln w="12700">
            <a:solidFill>
              <a:srgbClr val="000000"/>
            </a:solidFill>
          </a:ln>
        </p:spPr>
        <p:txBody>
          <a:bodyPr vert="horz" wrap="square" lIns="0" tIns="38100" rIns="0" bIns="0" rtlCol="0">
            <a:spAutoFit/>
          </a:bodyPr>
          <a:lstStyle/>
          <a:p>
            <a:pPr marL="90805" marR="433070">
              <a:lnSpc>
                <a:spcPct val="88300"/>
              </a:lnSpc>
              <a:spcBef>
                <a:spcPts val="300"/>
              </a:spcBef>
            </a:pPr>
            <a:r>
              <a:rPr sz="2400" dirty="0">
                <a:solidFill>
                  <a:srgbClr val="C00000"/>
                </a:solidFill>
                <a:latin typeface="Calibri"/>
                <a:cs typeface="Calibri"/>
              </a:rPr>
              <a:t>We</a:t>
            </a:r>
            <a:r>
              <a:rPr sz="2400" spc="-55" dirty="0">
                <a:solidFill>
                  <a:srgbClr val="C00000"/>
                </a:solidFill>
                <a:latin typeface="Calibri"/>
                <a:cs typeface="Calibri"/>
              </a:rPr>
              <a:t> </a:t>
            </a:r>
            <a:r>
              <a:rPr sz="2400" dirty="0">
                <a:solidFill>
                  <a:srgbClr val="C00000"/>
                </a:solidFill>
                <a:latin typeface="Calibri"/>
                <a:cs typeface="Calibri"/>
              </a:rPr>
              <a:t>can</a:t>
            </a:r>
            <a:r>
              <a:rPr sz="2400" spc="-55" dirty="0">
                <a:solidFill>
                  <a:srgbClr val="C00000"/>
                </a:solidFill>
                <a:latin typeface="Calibri"/>
                <a:cs typeface="Calibri"/>
              </a:rPr>
              <a:t> </a:t>
            </a:r>
            <a:r>
              <a:rPr sz="2400" dirty="0">
                <a:solidFill>
                  <a:srgbClr val="C00000"/>
                </a:solidFill>
                <a:latin typeface="Calibri"/>
                <a:cs typeface="Calibri"/>
              </a:rPr>
              <a:t>get</a:t>
            </a:r>
            <a:r>
              <a:rPr sz="2400" spc="-60" dirty="0">
                <a:solidFill>
                  <a:srgbClr val="C00000"/>
                </a:solidFill>
                <a:latin typeface="Calibri"/>
                <a:cs typeface="Calibri"/>
              </a:rPr>
              <a:t> </a:t>
            </a:r>
            <a:r>
              <a:rPr sz="2400" spc="-50" dirty="0">
                <a:solidFill>
                  <a:srgbClr val="C00000"/>
                </a:solidFill>
                <a:latin typeface="Calibri"/>
                <a:cs typeface="Calibri"/>
              </a:rPr>
              <a:t>a </a:t>
            </a:r>
            <a:r>
              <a:rPr sz="2400" dirty="0">
                <a:solidFill>
                  <a:srgbClr val="C00000"/>
                </a:solidFill>
                <a:latin typeface="Calibri"/>
                <a:cs typeface="Calibri"/>
              </a:rPr>
              <a:t>root</a:t>
            </a:r>
            <a:r>
              <a:rPr sz="2400" spc="-45" dirty="0">
                <a:solidFill>
                  <a:srgbClr val="C00000"/>
                </a:solidFill>
                <a:latin typeface="Calibri"/>
                <a:cs typeface="Calibri"/>
              </a:rPr>
              <a:t> </a:t>
            </a:r>
            <a:r>
              <a:rPr sz="2400" dirty="0">
                <a:solidFill>
                  <a:srgbClr val="C00000"/>
                </a:solidFill>
                <a:latin typeface="Calibri"/>
                <a:cs typeface="Calibri"/>
              </a:rPr>
              <a:t>shell</a:t>
            </a:r>
            <a:r>
              <a:rPr sz="2400" spc="-35" dirty="0">
                <a:solidFill>
                  <a:srgbClr val="C00000"/>
                </a:solidFill>
                <a:latin typeface="Calibri"/>
                <a:cs typeface="Calibri"/>
              </a:rPr>
              <a:t> </a:t>
            </a:r>
            <a:r>
              <a:rPr sz="2400" spc="-20" dirty="0">
                <a:solidFill>
                  <a:srgbClr val="C00000"/>
                </a:solidFill>
                <a:latin typeface="Calibri"/>
                <a:cs typeface="Calibri"/>
              </a:rPr>
              <a:t>with </a:t>
            </a:r>
            <a:r>
              <a:rPr sz="2400" dirty="0">
                <a:solidFill>
                  <a:srgbClr val="C00000"/>
                </a:solidFill>
                <a:latin typeface="Calibri"/>
                <a:cs typeface="Calibri"/>
              </a:rPr>
              <a:t>this</a:t>
            </a:r>
            <a:r>
              <a:rPr sz="2400" spc="-20" dirty="0">
                <a:solidFill>
                  <a:srgbClr val="C00000"/>
                </a:solidFill>
                <a:latin typeface="Calibri"/>
                <a:cs typeface="Calibri"/>
              </a:rPr>
              <a:t> </a:t>
            </a:r>
            <a:r>
              <a:rPr sz="2400" spc="-10" dirty="0">
                <a:solidFill>
                  <a:srgbClr val="C00000"/>
                </a:solidFill>
                <a:latin typeface="Calibri"/>
                <a:cs typeface="Calibri"/>
              </a:rPr>
              <a:t>input</a:t>
            </a:r>
            <a:endParaRPr sz="2400">
              <a:latin typeface="Calibri"/>
              <a:cs typeface="Calibri"/>
            </a:endParaRPr>
          </a:p>
        </p:txBody>
      </p:sp>
      <p:grpSp>
        <p:nvGrpSpPr>
          <p:cNvPr id="5" name="object 5"/>
          <p:cNvGrpSpPr/>
          <p:nvPr/>
        </p:nvGrpSpPr>
        <p:grpSpPr>
          <a:xfrm>
            <a:off x="1992923" y="4417818"/>
            <a:ext cx="3650615" cy="871855"/>
            <a:chOff x="1992923" y="4417818"/>
            <a:chExt cx="3650615" cy="871855"/>
          </a:xfrm>
        </p:grpSpPr>
        <p:sp>
          <p:nvSpPr>
            <p:cNvPr id="6" name="object 6"/>
            <p:cNvSpPr/>
            <p:nvPr/>
          </p:nvSpPr>
          <p:spPr>
            <a:xfrm>
              <a:off x="3704493" y="4417818"/>
              <a:ext cx="1939289" cy="681990"/>
            </a:xfrm>
            <a:custGeom>
              <a:avLst/>
              <a:gdLst/>
              <a:ahLst/>
              <a:cxnLst/>
              <a:rect l="l" t="t" r="r" b="b"/>
              <a:pathLst>
                <a:path w="1939289" h="681989">
                  <a:moveTo>
                    <a:pt x="121048" y="594554"/>
                  </a:moveTo>
                  <a:lnTo>
                    <a:pt x="0" y="681719"/>
                  </a:lnTo>
                  <a:lnTo>
                    <a:pt x="149039" y="675581"/>
                  </a:lnTo>
                  <a:lnTo>
                    <a:pt x="141320" y="653237"/>
                  </a:lnTo>
                  <a:lnTo>
                    <a:pt x="126204" y="653237"/>
                  </a:lnTo>
                  <a:lnTo>
                    <a:pt x="116874" y="626229"/>
                  </a:lnTo>
                  <a:lnTo>
                    <a:pt x="130379" y="621564"/>
                  </a:lnTo>
                  <a:lnTo>
                    <a:pt x="121048" y="594554"/>
                  </a:lnTo>
                  <a:close/>
                </a:path>
                <a:path w="1939289" h="681989">
                  <a:moveTo>
                    <a:pt x="130379" y="621564"/>
                  </a:moveTo>
                  <a:lnTo>
                    <a:pt x="116874" y="626229"/>
                  </a:lnTo>
                  <a:lnTo>
                    <a:pt x="126204" y="653237"/>
                  </a:lnTo>
                  <a:lnTo>
                    <a:pt x="139709" y="648572"/>
                  </a:lnTo>
                  <a:lnTo>
                    <a:pt x="130379" y="621564"/>
                  </a:lnTo>
                  <a:close/>
                </a:path>
                <a:path w="1939289" h="681989">
                  <a:moveTo>
                    <a:pt x="139709" y="648572"/>
                  </a:moveTo>
                  <a:lnTo>
                    <a:pt x="126204" y="653237"/>
                  </a:lnTo>
                  <a:lnTo>
                    <a:pt x="141320" y="653237"/>
                  </a:lnTo>
                  <a:lnTo>
                    <a:pt x="139709" y="648572"/>
                  </a:lnTo>
                  <a:close/>
                </a:path>
                <a:path w="1939289" h="681989">
                  <a:moveTo>
                    <a:pt x="1929640" y="0"/>
                  </a:moveTo>
                  <a:lnTo>
                    <a:pt x="130379" y="621564"/>
                  </a:lnTo>
                  <a:lnTo>
                    <a:pt x="139709" y="648572"/>
                  </a:lnTo>
                  <a:lnTo>
                    <a:pt x="1938969" y="27009"/>
                  </a:lnTo>
                  <a:lnTo>
                    <a:pt x="1929640" y="0"/>
                  </a:lnTo>
                  <a:close/>
                </a:path>
              </a:pathLst>
            </a:custGeom>
            <a:solidFill>
              <a:srgbClr val="C00000"/>
            </a:solidFill>
          </p:spPr>
          <p:txBody>
            <a:bodyPr wrap="square" lIns="0" tIns="0" rIns="0" bIns="0" rtlCol="0"/>
            <a:lstStyle/>
            <a:p>
              <a:endParaRPr/>
            </a:p>
          </p:txBody>
        </p:sp>
        <p:sp>
          <p:nvSpPr>
            <p:cNvPr id="7" name="object 7"/>
            <p:cNvSpPr/>
            <p:nvPr/>
          </p:nvSpPr>
          <p:spPr>
            <a:xfrm>
              <a:off x="1992923" y="5275384"/>
              <a:ext cx="1559560" cy="0"/>
            </a:xfrm>
            <a:custGeom>
              <a:avLst/>
              <a:gdLst/>
              <a:ahLst/>
              <a:cxnLst/>
              <a:rect l="l" t="t" r="r" b="b"/>
              <a:pathLst>
                <a:path w="1559560">
                  <a:moveTo>
                    <a:pt x="0" y="0"/>
                  </a:moveTo>
                  <a:lnTo>
                    <a:pt x="1559169" y="1"/>
                  </a:lnTo>
                </a:path>
              </a:pathLst>
            </a:custGeom>
            <a:ln w="28575">
              <a:solidFill>
                <a:srgbClr val="C00000"/>
              </a:solidFill>
            </a:ln>
          </p:spPr>
          <p:txBody>
            <a:bodyPr wrap="square" lIns="0" tIns="0" rIns="0" bIns="0" rtlCol="0"/>
            <a:lstStyle/>
            <a:p>
              <a:endParaRPr/>
            </a:p>
          </p:txBody>
        </p:sp>
      </p:grpSp>
      <p:sp>
        <p:nvSpPr>
          <p:cNvPr id="8" name="object 8"/>
          <p:cNvSpPr txBox="1"/>
          <p:nvPr/>
        </p:nvSpPr>
        <p:spPr>
          <a:xfrm>
            <a:off x="9049119" y="3364483"/>
            <a:ext cx="2218690" cy="1497965"/>
          </a:xfrm>
          <a:prstGeom prst="rect">
            <a:avLst/>
          </a:prstGeom>
        </p:spPr>
        <p:txBody>
          <a:bodyPr vert="horz" wrap="square" lIns="0" tIns="9525" rIns="0" bIns="0" rtlCol="0">
            <a:spAutoFit/>
          </a:bodyPr>
          <a:lstStyle/>
          <a:p>
            <a:pPr marL="12700" marR="5080">
              <a:lnSpc>
                <a:spcPct val="100800"/>
              </a:lnSpc>
              <a:spcBef>
                <a:spcPts val="75"/>
              </a:spcBef>
            </a:pPr>
            <a:r>
              <a:rPr sz="2400" b="1" dirty="0">
                <a:latin typeface="Calibri"/>
                <a:cs typeface="Calibri"/>
              </a:rPr>
              <a:t>Problem</a:t>
            </a:r>
            <a:r>
              <a:rPr sz="2400" dirty="0">
                <a:latin typeface="Calibri"/>
                <a:cs typeface="Calibri"/>
              </a:rPr>
              <a:t>:</a:t>
            </a:r>
            <a:r>
              <a:rPr sz="2400" spc="-75" dirty="0">
                <a:latin typeface="Calibri"/>
                <a:cs typeface="Calibri"/>
              </a:rPr>
              <a:t> </a:t>
            </a:r>
            <a:r>
              <a:rPr sz="2400" spc="-20" dirty="0">
                <a:latin typeface="Calibri"/>
                <a:cs typeface="Calibri"/>
              </a:rPr>
              <a:t>Some </a:t>
            </a:r>
            <a:r>
              <a:rPr sz="2400" dirty="0">
                <a:latin typeface="Calibri"/>
                <a:cs typeface="Calibri"/>
              </a:rPr>
              <a:t>part</a:t>
            </a:r>
            <a:r>
              <a:rPr sz="2400" spc="-15" dirty="0">
                <a:latin typeface="Calibri"/>
                <a:cs typeface="Calibri"/>
              </a:rPr>
              <a:t> </a:t>
            </a:r>
            <a:r>
              <a:rPr sz="2400" dirty="0">
                <a:latin typeface="Calibri"/>
                <a:cs typeface="Calibri"/>
              </a:rPr>
              <a:t>of</a:t>
            </a:r>
            <a:r>
              <a:rPr sz="2400" spc="-5" dirty="0">
                <a:latin typeface="Calibri"/>
                <a:cs typeface="Calibri"/>
              </a:rPr>
              <a:t> </a:t>
            </a:r>
            <a:r>
              <a:rPr sz="2400" dirty="0">
                <a:latin typeface="Calibri"/>
                <a:cs typeface="Calibri"/>
              </a:rPr>
              <a:t>the </a:t>
            </a:r>
            <a:r>
              <a:rPr sz="2400" spc="-20" dirty="0">
                <a:latin typeface="Calibri"/>
                <a:cs typeface="Calibri"/>
              </a:rPr>
              <a:t>data </a:t>
            </a:r>
            <a:r>
              <a:rPr sz="2400" dirty="0">
                <a:latin typeface="Calibri"/>
                <a:cs typeface="Calibri"/>
              </a:rPr>
              <a:t>becomes</a:t>
            </a:r>
            <a:r>
              <a:rPr sz="2400" spc="-45" dirty="0">
                <a:latin typeface="Calibri"/>
                <a:cs typeface="Calibri"/>
              </a:rPr>
              <a:t> </a:t>
            </a:r>
            <a:r>
              <a:rPr sz="2400" spc="-20" dirty="0">
                <a:latin typeface="Calibri"/>
                <a:cs typeface="Calibri"/>
              </a:rPr>
              <a:t>code </a:t>
            </a:r>
            <a:r>
              <a:rPr sz="2400" dirty="0">
                <a:latin typeface="Calibri"/>
                <a:cs typeface="Calibri"/>
              </a:rPr>
              <a:t>(command</a:t>
            </a:r>
            <a:r>
              <a:rPr sz="2400" spc="-55" dirty="0">
                <a:latin typeface="Calibri"/>
                <a:cs typeface="Calibri"/>
              </a:rPr>
              <a:t> </a:t>
            </a:r>
            <a:r>
              <a:rPr sz="2400" spc="-20" dirty="0">
                <a:latin typeface="Calibri"/>
                <a:cs typeface="Calibri"/>
              </a:rPr>
              <a:t>name)</a:t>
            </a:r>
            <a:endParaRPr sz="240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0276" rIns="0" bIns="0" rtlCol="0">
            <a:spAutoFit/>
          </a:bodyPr>
          <a:lstStyle/>
          <a:p>
            <a:pPr marL="601345">
              <a:lnSpc>
                <a:spcPct val="100000"/>
              </a:lnSpc>
              <a:spcBef>
                <a:spcPts val="100"/>
              </a:spcBef>
            </a:pPr>
            <a:r>
              <a:rPr dirty="0"/>
              <a:t>A</a:t>
            </a:r>
            <a:r>
              <a:rPr spc="-10" dirty="0"/>
              <a:t> </a:t>
            </a:r>
            <a:r>
              <a:rPr spc="-20" dirty="0"/>
              <a:t>Note</a:t>
            </a:r>
          </a:p>
        </p:txBody>
      </p:sp>
      <p:sp>
        <p:nvSpPr>
          <p:cNvPr id="3" name="object 3"/>
          <p:cNvSpPr txBox="1"/>
          <p:nvPr/>
        </p:nvSpPr>
        <p:spPr>
          <a:xfrm>
            <a:off x="916939" y="1795779"/>
            <a:ext cx="9079230" cy="2634615"/>
          </a:xfrm>
          <a:prstGeom prst="rect">
            <a:avLst/>
          </a:prstGeom>
        </p:spPr>
        <p:txBody>
          <a:bodyPr vert="horz" wrap="square" lIns="0" tIns="63500" rIns="0" bIns="0" rtlCol="0">
            <a:spAutoFit/>
          </a:bodyPr>
          <a:lstStyle/>
          <a:p>
            <a:pPr marL="241300" marR="541655" indent="-228600">
              <a:lnSpc>
                <a:spcPts val="3000"/>
              </a:lnSpc>
              <a:spcBef>
                <a:spcPts val="500"/>
              </a:spcBef>
              <a:buFont typeface="Arial"/>
              <a:buChar char="•"/>
              <a:tabLst>
                <a:tab pos="241300" algn="l"/>
              </a:tabLst>
            </a:pPr>
            <a:r>
              <a:rPr sz="2800" dirty="0">
                <a:latin typeface="Calibri"/>
                <a:cs typeface="Calibri"/>
              </a:rPr>
              <a:t>In</a:t>
            </a:r>
            <a:r>
              <a:rPr sz="2800" spc="-15" dirty="0">
                <a:latin typeface="Calibri"/>
                <a:cs typeface="Calibri"/>
              </a:rPr>
              <a:t> </a:t>
            </a:r>
            <a:r>
              <a:rPr sz="2800" dirty="0">
                <a:latin typeface="Calibri"/>
                <a:cs typeface="Calibri"/>
              </a:rPr>
              <a:t>Ubuntu</a:t>
            </a:r>
            <a:r>
              <a:rPr sz="2800" spc="-10" dirty="0">
                <a:latin typeface="Calibri"/>
                <a:cs typeface="Calibri"/>
              </a:rPr>
              <a:t> </a:t>
            </a:r>
            <a:r>
              <a:rPr sz="2800" dirty="0">
                <a:latin typeface="Calibri"/>
                <a:cs typeface="Calibri"/>
              </a:rPr>
              <a:t>16.04,</a:t>
            </a:r>
            <a:r>
              <a:rPr sz="2800" spc="-10" dirty="0">
                <a:latin typeface="Calibri"/>
                <a:cs typeface="Calibri"/>
              </a:rPr>
              <a:t> </a:t>
            </a:r>
            <a:r>
              <a:rPr sz="2800" dirty="0">
                <a:latin typeface="Calibri"/>
                <a:cs typeface="Calibri"/>
              </a:rPr>
              <a:t>/bin/sh</a:t>
            </a:r>
            <a:r>
              <a:rPr sz="2800" spc="-10" dirty="0">
                <a:latin typeface="Calibri"/>
                <a:cs typeface="Calibri"/>
              </a:rPr>
              <a:t> </a:t>
            </a:r>
            <a:r>
              <a:rPr sz="2800" dirty="0">
                <a:latin typeface="Calibri"/>
                <a:cs typeface="Calibri"/>
              </a:rPr>
              <a:t>points</a:t>
            </a:r>
            <a:r>
              <a:rPr sz="2800" spc="-15" dirty="0">
                <a:latin typeface="Calibri"/>
                <a:cs typeface="Calibri"/>
              </a:rPr>
              <a:t> </a:t>
            </a:r>
            <a:r>
              <a:rPr sz="2800" dirty="0">
                <a:latin typeface="Calibri"/>
                <a:cs typeface="Calibri"/>
              </a:rPr>
              <a:t>to</a:t>
            </a:r>
            <a:r>
              <a:rPr sz="2800" spc="-15" dirty="0">
                <a:latin typeface="Calibri"/>
                <a:cs typeface="Calibri"/>
              </a:rPr>
              <a:t> </a:t>
            </a:r>
            <a:r>
              <a:rPr sz="2800" dirty="0">
                <a:latin typeface="Calibri"/>
                <a:cs typeface="Calibri"/>
              </a:rPr>
              <a:t>/bin/dash,</a:t>
            </a:r>
            <a:r>
              <a:rPr sz="2800" spc="-10" dirty="0">
                <a:latin typeface="Calibri"/>
                <a:cs typeface="Calibri"/>
              </a:rPr>
              <a:t> </a:t>
            </a:r>
            <a:r>
              <a:rPr sz="2800" dirty="0">
                <a:latin typeface="Calibri"/>
                <a:cs typeface="Calibri"/>
              </a:rPr>
              <a:t>which</a:t>
            </a:r>
            <a:r>
              <a:rPr sz="2800" spc="-10" dirty="0">
                <a:latin typeface="Calibri"/>
                <a:cs typeface="Calibri"/>
              </a:rPr>
              <a:t> </a:t>
            </a:r>
            <a:r>
              <a:rPr sz="2800" dirty="0">
                <a:latin typeface="Calibri"/>
                <a:cs typeface="Calibri"/>
              </a:rPr>
              <a:t>has</a:t>
            </a:r>
            <a:r>
              <a:rPr sz="2800" spc="-10" dirty="0">
                <a:latin typeface="Calibri"/>
                <a:cs typeface="Calibri"/>
              </a:rPr>
              <a:t> </a:t>
            </a:r>
            <a:r>
              <a:rPr sz="2800" spc="-50" dirty="0">
                <a:latin typeface="Calibri"/>
                <a:cs typeface="Calibri"/>
              </a:rPr>
              <a:t>a </a:t>
            </a:r>
            <a:r>
              <a:rPr sz="2800" spc="-10" dirty="0">
                <a:latin typeface="Calibri"/>
                <a:cs typeface="Calibri"/>
              </a:rPr>
              <a:t>countermeasure</a:t>
            </a:r>
            <a:endParaRPr sz="2800">
              <a:latin typeface="Calibri"/>
              <a:cs typeface="Calibri"/>
            </a:endParaRPr>
          </a:p>
          <a:p>
            <a:pPr marL="698500" lvl="1" indent="-228600">
              <a:lnSpc>
                <a:spcPct val="100000"/>
              </a:lnSpc>
              <a:spcBef>
                <a:spcPts val="190"/>
              </a:spcBef>
              <a:buFont typeface="Arial"/>
              <a:buChar char="•"/>
              <a:tabLst>
                <a:tab pos="698500" algn="l"/>
              </a:tabLst>
            </a:pPr>
            <a:r>
              <a:rPr sz="2400" dirty="0">
                <a:latin typeface="Calibri"/>
                <a:cs typeface="Calibri"/>
              </a:rPr>
              <a:t>It</a:t>
            </a:r>
            <a:r>
              <a:rPr sz="2400" spc="-45" dirty="0">
                <a:latin typeface="Calibri"/>
                <a:cs typeface="Calibri"/>
              </a:rPr>
              <a:t> </a:t>
            </a:r>
            <a:r>
              <a:rPr sz="2400" dirty="0">
                <a:latin typeface="Calibri"/>
                <a:cs typeface="Calibri"/>
              </a:rPr>
              <a:t>drops</a:t>
            </a:r>
            <a:r>
              <a:rPr sz="2400" spc="-35" dirty="0">
                <a:latin typeface="Calibri"/>
                <a:cs typeface="Calibri"/>
              </a:rPr>
              <a:t> </a:t>
            </a:r>
            <a:r>
              <a:rPr sz="2400" dirty="0">
                <a:latin typeface="Calibri"/>
                <a:cs typeface="Calibri"/>
              </a:rPr>
              <a:t>privilege</a:t>
            </a:r>
            <a:r>
              <a:rPr sz="2400" spc="-25" dirty="0">
                <a:latin typeface="Calibri"/>
                <a:cs typeface="Calibri"/>
              </a:rPr>
              <a:t> </a:t>
            </a:r>
            <a:r>
              <a:rPr sz="2400" dirty="0">
                <a:latin typeface="Calibri"/>
                <a:cs typeface="Calibri"/>
              </a:rPr>
              <a:t>when</a:t>
            </a:r>
            <a:r>
              <a:rPr sz="2400" spc="-25" dirty="0">
                <a:latin typeface="Calibri"/>
                <a:cs typeface="Calibri"/>
              </a:rPr>
              <a:t> </a:t>
            </a:r>
            <a:r>
              <a:rPr sz="2400" dirty="0">
                <a:latin typeface="Calibri"/>
                <a:cs typeface="Calibri"/>
              </a:rPr>
              <a:t>it</a:t>
            </a:r>
            <a:r>
              <a:rPr sz="2400" spc="-35" dirty="0">
                <a:latin typeface="Calibri"/>
                <a:cs typeface="Calibri"/>
              </a:rPr>
              <a:t> </a:t>
            </a:r>
            <a:r>
              <a:rPr sz="2400" dirty="0">
                <a:latin typeface="Calibri"/>
                <a:cs typeface="Calibri"/>
              </a:rPr>
              <a:t>is</a:t>
            </a:r>
            <a:r>
              <a:rPr sz="2400" spc="-35" dirty="0">
                <a:latin typeface="Calibri"/>
                <a:cs typeface="Calibri"/>
              </a:rPr>
              <a:t> </a:t>
            </a:r>
            <a:r>
              <a:rPr sz="2400" dirty="0">
                <a:latin typeface="Calibri"/>
                <a:cs typeface="Calibri"/>
              </a:rPr>
              <a:t>executed</a:t>
            </a:r>
            <a:r>
              <a:rPr sz="2400" spc="-25" dirty="0">
                <a:latin typeface="Calibri"/>
                <a:cs typeface="Calibri"/>
              </a:rPr>
              <a:t> </a:t>
            </a:r>
            <a:r>
              <a:rPr sz="2400" dirty="0">
                <a:latin typeface="Calibri"/>
                <a:cs typeface="Calibri"/>
              </a:rPr>
              <a:t>inside</a:t>
            </a:r>
            <a:r>
              <a:rPr sz="2400" spc="-25" dirty="0">
                <a:latin typeface="Calibri"/>
                <a:cs typeface="Calibri"/>
              </a:rPr>
              <a:t> </a:t>
            </a:r>
            <a:r>
              <a:rPr sz="2400" dirty="0">
                <a:latin typeface="Calibri"/>
                <a:cs typeface="Calibri"/>
              </a:rPr>
              <a:t>a</a:t>
            </a:r>
            <a:r>
              <a:rPr sz="2400" spc="-30" dirty="0">
                <a:latin typeface="Calibri"/>
                <a:cs typeface="Calibri"/>
              </a:rPr>
              <a:t> set-</a:t>
            </a:r>
            <a:r>
              <a:rPr sz="2400" dirty="0">
                <a:latin typeface="Calibri"/>
                <a:cs typeface="Calibri"/>
              </a:rPr>
              <a:t>uid</a:t>
            </a:r>
            <a:r>
              <a:rPr sz="2400" spc="-25" dirty="0">
                <a:latin typeface="Calibri"/>
                <a:cs typeface="Calibri"/>
              </a:rPr>
              <a:t> </a:t>
            </a:r>
            <a:r>
              <a:rPr sz="2400" spc="-10" dirty="0">
                <a:latin typeface="Calibri"/>
                <a:cs typeface="Calibri"/>
              </a:rPr>
              <a:t>process</a:t>
            </a:r>
            <a:endParaRPr sz="2400">
              <a:latin typeface="Calibri"/>
              <a:cs typeface="Calibri"/>
            </a:endParaRPr>
          </a:p>
          <a:p>
            <a:pPr marL="241300" marR="5080" indent="-228600">
              <a:lnSpc>
                <a:spcPts val="3000"/>
              </a:lnSpc>
              <a:spcBef>
                <a:spcPts val="1035"/>
              </a:spcBef>
              <a:buFont typeface="Arial"/>
              <a:buChar char="•"/>
              <a:tabLst>
                <a:tab pos="241300" algn="l"/>
              </a:tabLst>
            </a:pPr>
            <a:r>
              <a:rPr sz="2800" spc="-10" dirty="0">
                <a:latin typeface="Calibri"/>
                <a:cs typeface="Calibri"/>
              </a:rPr>
              <a:t>Therefore,</a:t>
            </a:r>
            <a:r>
              <a:rPr sz="2800" spc="-30" dirty="0">
                <a:latin typeface="Calibri"/>
                <a:cs typeface="Calibri"/>
              </a:rPr>
              <a:t> </a:t>
            </a:r>
            <a:r>
              <a:rPr sz="2800" dirty="0">
                <a:latin typeface="Calibri"/>
                <a:cs typeface="Calibri"/>
              </a:rPr>
              <a:t>we</a:t>
            </a:r>
            <a:r>
              <a:rPr sz="2800" spc="-35" dirty="0">
                <a:latin typeface="Calibri"/>
                <a:cs typeface="Calibri"/>
              </a:rPr>
              <a:t> </a:t>
            </a:r>
            <a:r>
              <a:rPr sz="2800" dirty="0">
                <a:latin typeface="Calibri"/>
                <a:cs typeface="Calibri"/>
              </a:rPr>
              <a:t>will</a:t>
            </a:r>
            <a:r>
              <a:rPr sz="2800" spc="-35" dirty="0">
                <a:latin typeface="Calibri"/>
                <a:cs typeface="Calibri"/>
              </a:rPr>
              <a:t> </a:t>
            </a:r>
            <a:r>
              <a:rPr sz="2800" dirty="0">
                <a:latin typeface="Calibri"/>
                <a:cs typeface="Calibri"/>
              </a:rPr>
              <a:t>only</a:t>
            </a:r>
            <a:r>
              <a:rPr sz="2800" spc="-35" dirty="0">
                <a:latin typeface="Calibri"/>
                <a:cs typeface="Calibri"/>
              </a:rPr>
              <a:t> </a:t>
            </a:r>
            <a:r>
              <a:rPr sz="2800" dirty="0">
                <a:latin typeface="Calibri"/>
                <a:cs typeface="Calibri"/>
              </a:rPr>
              <a:t>get</a:t>
            </a:r>
            <a:r>
              <a:rPr sz="2800" spc="-30" dirty="0">
                <a:latin typeface="Calibri"/>
                <a:cs typeface="Calibri"/>
              </a:rPr>
              <a:t> </a:t>
            </a:r>
            <a:r>
              <a:rPr sz="2800" dirty="0">
                <a:latin typeface="Calibri"/>
                <a:cs typeface="Calibri"/>
              </a:rPr>
              <a:t>a</a:t>
            </a:r>
            <a:r>
              <a:rPr sz="2800" spc="-30" dirty="0">
                <a:latin typeface="Calibri"/>
                <a:cs typeface="Calibri"/>
              </a:rPr>
              <a:t> </a:t>
            </a:r>
            <a:r>
              <a:rPr sz="2800" dirty="0">
                <a:latin typeface="Calibri"/>
                <a:cs typeface="Calibri"/>
              </a:rPr>
              <a:t>normal</a:t>
            </a:r>
            <a:r>
              <a:rPr sz="2800" spc="-40" dirty="0">
                <a:latin typeface="Calibri"/>
                <a:cs typeface="Calibri"/>
              </a:rPr>
              <a:t> </a:t>
            </a:r>
            <a:r>
              <a:rPr sz="2800" dirty="0">
                <a:latin typeface="Calibri"/>
                <a:cs typeface="Calibri"/>
              </a:rPr>
              <a:t>shell</a:t>
            </a:r>
            <a:r>
              <a:rPr sz="2800" spc="-35" dirty="0">
                <a:latin typeface="Calibri"/>
                <a:cs typeface="Calibri"/>
              </a:rPr>
              <a:t> </a:t>
            </a:r>
            <a:r>
              <a:rPr sz="2800" dirty="0">
                <a:latin typeface="Calibri"/>
                <a:cs typeface="Calibri"/>
              </a:rPr>
              <a:t>in</a:t>
            </a:r>
            <a:r>
              <a:rPr sz="2800" spc="-25" dirty="0">
                <a:latin typeface="Calibri"/>
                <a:cs typeface="Calibri"/>
              </a:rPr>
              <a:t> </a:t>
            </a:r>
            <a:r>
              <a:rPr sz="2800" dirty="0">
                <a:latin typeface="Calibri"/>
                <a:cs typeface="Calibri"/>
              </a:rPr>
              <a:t>the</a:t>
            </a:r>
            <a:r>
              <a:rPr sz="2800" spc="-35" dirty="0">
                <a:latin typeface="Calibri"/>
                <a:cs typeface="Calibri"/>
              </a:rPr>
              <a:t> </a:t>
            </a:r>
            <a:r>
              <a:rPr sz="2800" dirty="0">
                <a:latin typeface="Calibri"/>
                <a:cs typeface="Calibri"/>
              </a:rPr>
              <a:t>attack</a:t>
            </a:r>
            <a:r>
              <a:rPr sz="2800" spc="-25" dirty="0">
                <a:latin typeface="Calibri"/>
                <a:cs typeface="Calibri"/>
              </a:rPr>
              <a:t> </a:t>
            </a:r>
            <a:r>
              <a:rPr sz="2800" dirty="0">
                <a:latin typeface="Calibri"/>
                <a:cs typeface="Calibri"/>
              </a:rPr>
              <a:t>on</a:t>
            </a:r>
            <a:r>
              <a:rPr sz="2800" spc="-25" dirty="0">
                <a:latin typeface="Calibri"/>
                <a:cs typeface="Calibri"/>
              </a:rPr>
              <a:t> the </a:t>
            </a:r>
            <a:r>
              <a:rPr sz="2800" dirty="0">
                <a:latin typeface="Calibri"/>
                <a:cs typeface="Calibri"/>
              </a:rPr>
              <a:t>previous</a:t>
            </a:r>
            <a:r>
              <a:rPr sz="2800" spc="-70" dirty="0">
                <a:latin typeface="Calibri"/>
                <a:cs typeface="Calibri"/>
              </a:rPr>
              <a:t> </a:t>
            </a:r>
            <a:r>
              <a:rPr sz="2800" spc="-20" dirty="0">
                <a:latin typeface="Calibri"/>
                <a:cs typeface="Calibri"/>
              </a:rPr>
              <a:t>slide</a:t>
            </a:r>
            <a:endParaRPr sz="2800">
              <a:latin typeface="Calibri"/>
              <a:cs typeface="Calibri"/>
            </a:endParaRPr>
          </a:p>
          <a:p>
            <a:pPr marL="241300" indent="-228600">
              <a:lnSpc>
                <a:spcPct val="100000"/>
              </a:lnSpc>
              <a:spcBef>
                <a:spcPts val="680"/>
              </a:spcBef>
              <a:buFont typeface="Arial"/>
              <a:buChar char="•"/>
              <a:tabLst>
                <a:tab pos="241300" algn="l"/>
              </a:tabLst>
            </a:pPr>
            <a:r>
              <a:rPr sz="2800" dirty="0">
                <a:latin typeface="Calibri"/>
                <a:cs typeface="Calibri"/>
              </a:rPr>
              <a:t>Do</a:t>
            </a:r>
            <a:r>
              <a:rPr sz="2800" spc="-45" dirty="0">
                <a:latin typeface="Calibri"/>
                <a:cs typeface="Calibri"/>
              </a:rPr>
              <a:t> </a:t>
            </a:r>
            <a:r>
              <a:rPr sz="2800" dirty="0">
                <a:latin typeface="Calibri"/>
                <a:cs typeface="Calibri"/>
              </a:rPr>
              <a:t>the</a:t>
            </a:r>
            <a:r>
              <a:rPr sz="2800" spc="-45" dirty="0">
                <a:latin typeface="Calibri"/>
                <a:cs typeface="Calibri"/>
              </a:rPr>
              <a:t> </a:t>
            </a:r>
            <a:r>
              <a:rPr sz="2800" dirty="0">
                <a:latin typeface="Calibri"/>
                <a:cs typeface="Calibri"/>
              </a:rPr>
              <a:t>following</a:t>
            </a:r>
            <a:r>
              <a:rPr sz="2800" spc="-40" dirty="0">
                <a:latin typeface="Calibri"/>
                <a:cs typeface="Calibri"/>
              </a:rPr>
              <a:t> </a:t>
            </a:r>
            <a:r>
              <a:rPr sz="2800" dirty="0">
                <a:latin typeface="Calibri"/>
                <a:cs typeface="Calibri"/>
              </a:rPr>
              <a:t>to</a:t>
            </a:r>
            <a:r>
              <a:rPr sz="2800" spc="-30" dirty="0">
                <a:latin typeface="Calibri"/>
                <a:cs typeface="Calibri"/>
              </a:rPr>
              <a:t> </a:t>
            </a:r>
            <a:r>
              <a:rPr sz="2800" dirty="0">
                <a:latin typeface="Calibri"/>
                <a:cs typeface="Calibri"/>
              </a:rPr>
              <a:t>remove</a:t>
            </a:r>
            <a:r>
              <a:rPr sz="2800" spc="-45" dirty="0">
                <a:latin typeface="Calibri"/>
                <a:cs typeface="Calibri"/>
              </a:rPr>
              <a:t> </a:t>
            </a:r>
            <a:r>
              <a:rPr sz="2800" dirty="0">
                <a:latin typeface="Calibri"/>
                <a:cs typeface="Calibri"/>
              </a:rPr>
              <a:t>the</a:t>
            </a:r>
            <a:r>
              <a:rPr sz="2800" spc="-40" dirty="0">
                <a:latin typeface="Calibri"/>
                <a:cs typeface="Calibri"/>
              </a:rPr>
              <a:t> </a:t>
            </a:r>
            <a:r>
              <a:rPr sz="2800" spc="-10" dirty="0">
                <a:latin typeface="Calibri"/>
                <a:cs typeface="Calibri"/>
              </a:rPr>
              <a:t>countermeasure</a:t>
            </a:r>
            <a:endParaRPr sz="2800">
              <a:latin typeface="Calibri"/>
              <a:cs typeface="Calibri"/>
            </a:endParaRPr>
          </a:p>
        </p:txBody>
      </p:sp>
      <p:pic>
        <p:nvPicPr>
          <p:cNvPr id="4" name="object 4"/>
          <p:cNvPicPr/>
          <p:nvPr/>
        </p:nvPicPr>
        <p:blipFill>
          <a:blip r:embed="rId2" cstate="print"/>
          <a:stretch>
            <a:fillRect/>
          </a:stretch>
        </p:blipFill>
        <p:spPr>
          <a:xfrm>
            <a:off x="1947672" y="4681728"/>
            <a:ext cx="6669024" cy="145389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42466" y="1508760"/>
            <a:ext cx="5403215" cy="3258820"/>
            <a:chOff x="542466" y="1508760"/>
            <a:chExt cx="5403215" cy="3258820"/>
          </a:xfrm>
        </p:grpSpPr>
        <p:pic>
          <p:nvPicPr>
            <p:cNvPr id="3" name="object 3"/>
            <p:cNvPicPr/>
            <p:nvPr/>
          </p:nvPicPr>
          <p:blipFill>
            <a:blip r:embed="rId3" cstate="print"/>
            <a:stretch>
              <a:fillRect/>
            </a:stretch>
          </p:blipFill>
          <p:spPr>
            <a:xfrm>
              <a:off x="560831" y="1508760"/>
              <a:ext cx="5367528" cy="3258312"/>
            </a:xfrm>
            <a:prstGeom prst="rect">
              <a:avLst/>
            </a:prstGeom>
          </p:spPr>
        </p:pic>
        <p:sp>
          <p:nvSpPr>
            <p:cNvPr id="4" name="object 4"/>
            <p:cNvSpPr/>
            <p:nvPr/>
          </p:nvSpPr>
          <p:spPr>
            <a:xfrm>
              <a:off x="561516" y="3531777"/>
              <a:ext cx="5365115" cy="542925"/>
            </a:xfrm>
            <a:custGeom>
              <a:avLst/>
              <a:gdLst/>
              <a:ahLst/>
              <a:cxnLst/>
              <a:rect l="l" t="t" r="r" b="b"/>
              <a:pathLst>
                <a:path w="5365115" h="542925">
                  <a:moveTo>
                    <a:pt x="0" y="0"/>
                  </a:moveTo>
                  <a:lnTo>
                    <a:pt x="5364722" y="0"/>
                  </a:lnTo>
                  <a:lnTo>
                    <a:pt x="5364722" y="542512"/>
                  </a:lnTo>
                  <a:lnTo>
                    <a:pt x="0" y="542512"/>
                  </a:lnTo>
                  <a:lnTo>
                    <a:pt x="0" y="0"/>
                  </a:lnTo>
                  <a:close/>
                </a:path>
              </a:pathLst>
            </a:custGeom>
            <a:ln w="38100">
              <a:solidFill>
                <a:srgbClr val="C00000"/>
              </a:solidFill>
            </a:ln>
          </p:spPr>
          <p:txBody>
            <a:bodyPr wrap="square" lIns="0" tIns="0" rIns="0" bIns="0" rtlCol="0"/>
            <a:lstStyle/>
            <a:p>
              <a:endParaRPr/>
            </a:p>
          </p:txBody>
        </p:sp>
      </p:grpSp>
      <p:sp>
        <p:nvSpPr>
          <p:cNvPr id="5" name="object 5"/>
          <p:cNvSpPr txBox="1">
            <a:spLocks noGrp="1"/>
          </p:cNvSpPr>
          <p:nvPr>
            <p:ph type="title"/>
          </p:nvPr>
        </p:nvSpPr>
        <p:spPr>
          <a:prstGeom prst="rect">
            <a:avLst/>
          </a:prstGeom>
        </p:spPr>
        <p:txBody>
          <a:bodyPr vert="horz" wrap="square" lIns="0" tIns="276860" rIns="0" bIns="0" rtlCol="0">
            <a:spAutoFit/>
          </a:bodyPr>
          <a:lstStyle/>
          <a:p>
            <a:pPr marL="230504">
              <a:lnSpc>
                <a:spcPct val="100000"/>
              </a:lnSpc>
              <a:spcBef>
                <a:spcPts val="100"/>
              </a:spcBef>
            </a:pPr>
            <a:r>
              <a:rPr sz="4000" dirty="0"/>
              <a:t>Invoking</a:t>
            </a:r>
            <a:r>
              <a:rPr sz="4000" spc="-130" dirty="0"/>
              <a:t> </a:t>
            </a:r>
            <a:r>
              <a:rPr sz="4000" dirty="0"/>
              <a:t>Programs</a:t>
            </a:r>
            <a:r>
              <a:rPr sz="4000" spc="-130" dirty="0"/>
              <a:t> </a:t>
            </a:r>
            <a:r>
              <a:rPr sz="4000" dirty="0"/>
              <a:t>Safely:</a:t>
            </a:r>
            <a:r>
              <a:rPr sz="4000" spc="-130" dirty="0"/>
              <a:t> </a:t>
            </a:r>
            <a:r>
              <a:rPr sz="4000" dirty="0"/>
              <a:t>using</a:t>
            </a:r>
            <a:r>
              <a:rPr sz="4000" spc="-125" dirty="0"/>
              <a:t> </a:t>
            </a:r>
            <a:r>
              <a:rPr sz="4000" b="1" spc="-10" dirty="0">
                <a:latin typeface="Courier New"/>
                <a:cs typeface="Courier New"/>
              </a:rPr>
              <a:t>execve()</a:t>
            </a:r>
            <a:endParaRPr sz="4000">
              <a:latin typeface="Courier New"/>
              <a:cs typeface="Courier New"/>
            </a:endParaRPr>
          </a:p>
        </p:txBody>
      </p:sp>
      <p:sp>
        <p:nvSpPr>
          <p:cNvPr id="6" name="object 6"/>
          <p:cNvSpPr txBox="1"/>
          <p:nvPr/>
        </p:nvSpPr>
        <p:spPr>
          <a:xfrm>
            <a:off x="6735581" y="3749997"/>
            <a:ext cx="2096135" cy="1016000"/>
          </a:xfrm>
          <a:prstGeom prst="rect">
            <a:avLst/>
          </a:prstGeom>
          <a:ln w="12700">
            <a:solidFill>
              <a:srgbClr val="000000"/>
            </a:solidFill>
          </a:ln>
        </p:spPr>
        <p:txBody>
          <a:bodyPr vert="horz" wrap="square" lIns="0" tIns="31115" rIns="0" bIns="0" rtlCol="0">
            <a:spAutoFit/>
          </a:bodyPr>
          <a:lstStyle/>
          <a:p>
            <a:pPr marL="91440" marR="255904" algn="just">
              <a:lnSpc>
                <a:spcPct val="100000"/>
              </a:lnSpc>
              <a:spcBef>
                <a:spcPts val="245"/>
              </a:spcBef>
            </a:pPr>
            <a:r>
              <a:rPr sz="2000" dirty="0">
                <a:latin typeface="Calibri"/>
                <a:cs typeface="Calibri"/>
              </a:rPr>
              <a:t>Command</a:t>
            </a:r>
            <a:r>
              <a:rPr sz="2000" spc="-20" dirty="0">
                <a:latin typeface="Calibri"/>
                <a:cs typeface="Calibri"/>
              </a:rPr>
              <a:t> name </a:t>
            </a:r>
            <a:r>
              <a:rPr sz="2000" dirty="0">
                <a:latin typeface="Calibri"/>
                <a:cs typeface="Calibri"/>
              </a:rPr>
              <a:t>is</a:t>
            </a:r>
            <a:r>
              <a:rPr sz="2000" spc="-35" dirty="0">
                <a:latin typeface="Calibri"/>
                <a:cs typeface="Calibri"/>
              </a:rPr>
              <a:t> </a:t>
            </a:r>
            <a:r>
              <a:rPr sz="2000" dirty="0">
                <a:latin typeface="Calibri"/>
                <a:cs typeface="Calibri"/>
              </a:rPr>
              <a:t>provided</a:t>
            </a:r>
            <a:r>
              <a:rPr sz="2000" spc="-35" dirty="0">
                <a:latin typeface="Calibri"/>
                <a:cs typeface="Calibri"/>
              </a:rPr>
              <a:t> </a:t>
            </a:r>
            <a:r>
              <a:rPr sz="2000" spc="-20" dirty="0">
                <a:latin typeface="Calibri"/>
                <a:cs typeface="Calibri"/>
              </a:rPr>
              <a:t>here </a:t>
            </a:r>
            <a:r>
              <a:rPr sz="2000" dirty="0">
                <a:latin typeface="Calibri"/>
                <a:cs typeface="Calibri"/>
              </a:rPr>
              <a:t>(by</a:t>
            </a:r>
            <a:r>
              <a:rPr sz="2000" spc="-25" dirty="0">
                <a:latin typeface="Calibri"/>
                <a:cs typeface="Calibri"/>
              </a:rPr>
              <a:t> </a:t>
            </a:r>
            <a:r>
              <a:rPr sz="2000" dirty="0">
                <a:latin typeface="Calibri"/>
                <a:cs typeface="Calibri"/>
              </a:rPr>
              <a:t>the</a:t>
            </a:r>
            <a:r>
              <a:rPr sz="2000" spc="-5" dirty="0">
                <a:latin typeface="Calibri"/>
                <a:cs typeface="Calibri"/>
              </a:rPr>
              <a:t> </a:t>
            </a:r>
            <a:r>
              <a:rPr sz="2000" spc="-20" dirty="0">
                <a:latin typeface="Calibri"/>
                <a:cs typeface="Calibri"/>
              </a:rPr>
              <a:t>program)</a:t>
            </a:r>
            <a:endParaRPr sz="2000">
              <a:latin typeface="Calibri"/>
              <a:cs typeface="Calibri"/>
            </a:endParaRPr>
          </a:p>
        </p:txBody>
      </p:sp>
      <p:sp>
        <p:nvSpPr>
          <p:cNvPr id="7" name="object 7"/>
          <p:cNvSpPr txBox="1"/>
          <p:nvPr/>
        </p:nvSpPr>
        <p:spPr>
          <a:xfrm>
            <a:off x="6814321" y="2737611"/>
            <a:ext cx="3854450" cy="452120"/>
          </a:xfrm>
          <a:prstGeom prst="rect">
            <a:avLst/>
          </a:prstGeom>
        </p:spPr>
        <p:txBody>
          <a:bodyPr vert="horz" wrap="square" lIns="0" tIns="12700" rIns="0" bIns="0" rtlCol="0">
            <a:spAutoFit/>
          </a:bodyPr>
          <a:lstStyle/>
          <a:p>
            <a:pPr marL="12700">
              <a:lnSpc>
                <a:spcPct val="100000"/>
              </a:lnSpc>
              <a:spcBef>
                <a:spcPts val="100"/>
              </a:spcBef>
            </a:pPr>
            <a:r>
              <a:rPr sz="2800" dirty="0">
                <a:latin typeface="Courier New"/>
                <a:cs typeface="Courier New"/>
              </a:rPr>
              <a:t>execve(v[0],</a:t>
            </a:r>
            <a:r>
              <a:rPr sz="2800" spc="-75" dirty="0">
                <a:latin typeface="Courier New"/>
                <a:cs typeface="Courier New"/>
              </a:rPr>
              <a:t> </a:t>
            </a:r>
            <a:r>
              <a:rPr sz="2800" u="heavy" dirty="0">
                <a:uFill>
                  <a:solidFill>
                    <a:srgbClr val="00B050"/>
                  </a:solidFill>
                </a:uFill>
                <a:latin typeface="Courier New"/>
                <a:cs typeface="Courier New"/>
              </a:rPr>
              <a:t>v,</a:t>
            </a:r>
            <a:r>
              <a:rPr sz="2800" spc="-70" dirty="0">
                <a:latin typeface="Courier New"/>
                <a:cs typeface="Courier New"/>
              </a:rPr>
              <a:t> </a:t>
            </a:r>
            <a:r>
              <a:rPr sz="2800" spc="-25" dirty="0">
                <a:latin typeface="Courier New"/>
                <a:cs typeface="Courier New"/>
              </a:rPr>
              <a:t>0)</a:t>
            </a:r>
            <a:endParaRPr sz="2800">
              <a:latin typeface="Courier New"/>
              <a:cs typeface="Courier New"/>
            </a:endParaRPr>
          </a:p>
        </p:txBody>
      </p:sp>
      <p:sp>
        <p:nvSpPr>
          <p:cNvPr id="8" name="object 8"/>
          <p:cNvSpPr txBox="1"/>
          <p:nvPr/>
        </p:nvSpPr>
        <p:spPr>
          <a:xfrm>
            <a:off x="9026183" y="3749996"/>
            <a:ext cx="2096135" cy="1016000"/>
          </a:xfrm>
          <a:prstGeom prst="rect">
            <a:avLst/>
          </a:prstGeom>
          <a:ln w="12700">
            <a:solidFill>
              <a:srgbClr val="000000"/>
            </a:solidFill>
          </a:ln>
        </p:spPr>
        <p:txBody>
          <a:bodyPr vert="horz" wrap="square" lIns="0" tIns="31115" rIns="0" bIns="0" rtlCol="0">
            <a:spAutoFit/>
          </a:bodyPr>
          <a:lstStyle/>
          <a:p>
            <a:pPr marL="90805" marR="353060">
              <a:lnSpc>
                <a:spcPct val="100000"/>
              </a:lnSpc>
              <a:spcBef>
                <a:spcPts val="245"/>
              </a:spcBef>
            </a:pPr>
            <a:r>
              <a:rPr sz="2000" dirty="0">
                <a:latin typeface="Calibri"/>
                <a:cs typeface="Calibri"/>
              </a:rPr>
              <a:t>Input</a:t>
            </a:r>
            <a:r>
              <a:rPr sz="2000" spc="-40" dirty="0">
                <a:latin typeface="Calibri"/>
                <a:cs typeface="Calibri"/>
              </a:rPr>
              <a:t> </a:t>
            </a:r>
            <a:r>
              <a:rPr sz="2000" dirty="0">
                <a:latin typeface="Calibri"/>
                <a:cs typeface="Calibri"/>
              </a:rPr>
              <a:t>data</a:t>
            </a:r>
            <a:r>
              <a:rPr sz="2000" spc="-30" dirty="0">
                <a:latin typeface="Calibri"/>
                <a:cs typeface="Calibri"/>
              </a:rPr>
              <a:t> </a:t>
            </a:r>
            <a:r>
              <a:rPr sz="2000" spc="-25" dirty="0">
                <a:latin typeface="Calibri"/>
                <a:cs typeface="Calibri"/>
              </a:rPr>
              <a:t>are </a:t>
            </a:r>
            <a:r>
              <a:rPr sz="2000" dirty="0">
                <a:latin typeface="Calibri"/>
                <a:cs typeface="Calibri"/>
              </a:rPr>
              <a:t>provided</a:t>
            </a:r>
            <a:r>
              <a:rPr sz="2000" spc="-70" dirty="0">
                <a:latin typeface="Calibri"/>
                <a:cs typeface="Calibri"/>
              </a:rPr>
              <a:t> </a:t>
            </a:r>
            <a:r>
              <a:rPr sz="2000" spc="-20" dirty="0">
                <a:latin typeface="Calibri"/>
                <a:cs typeface="Calibri"/>
              </a:rPr>
              <a:t>here </a:t>
            </a:r>
            <a:r>
              <a:rPr sz="2000" dirty="0">
                <a:latin typeface="Calibri"/>
                <a:cs typeface="Calibri"/>
              </a:rPr>
              <a:t>(can</a:t>
            </a:r>
            <a:r>
              <a:rPr sz="2000" spc="-15" dirty="0">
                <a:latin typeface="Calibri"/>
                <a:cs typeface="Calibri"/>
              </a:rPr>
              <a:t> </a:t>
            </a:r>
            <a:r>
              <a:rPr sz="2000" dirty="0">
                <a:latin typeface="Calibri"/>
                <a:cs typeface="Calibri"/>
              </a:rPr>
              <a:t>be</a:t>
            </a:r>
            <a:r>
              <a:rPr sz="2000" spc="-15" dirty="0">
                <a:latin typeface="Calibri"/>
                <a:cs typeface="Calibri"/>
              </a:rPr>
              <a:t> </a:t>
            </a:r>
            <a:r>
              <a:rPr sz="2000" dirty="0">
                <a:latin typeface="Calibri"/>
                <a:cs typeface="Calibri"/>
              </a:rPr>
              <a:t>by</a:t>
            </a:r>
            <a:r>
              <a:rPr sz="2000" spc="-15" dirty="0">
                <a:latin typeface="Calibri"/>
                <a:cs typeface="Calibri"/>
              </a:rPr>
              <a:t> </a:t>
            </a:r>
            <a:r>
              <a:rPr sz="2000" spc="-10" dirty="0">
                <a:latin typeface="Calibri"/>
                <a:cs typeface="Calibri"/>
              </a:rPr>
              <a:t>user)</a:t>
            </a:r>
            <a:endParaRPr sz="2000">
              <a:latin typeface="Calibri"/>
              <a:cs typeface="Calibri"/>
            </a:endParaRPr>
          </a:p>
        </p:txBody>
      </p:sp>
      <p:sp>
        <p:nvSpPr>
          <p:cNvPr id="9" name="object 9"/>
          <p:cNvSpPr/>
          <p:nvPr/>
        </p:nvSpPr>
        <p:spPr>
          <a:xfrm>
            <a:off x="8038503" y="3379895"/>
            <a:ext cx="608965" cy="385445"/>
          </a:xfrm>
          <a:custGeom>
            <a:avLst/>
            <a:gdLst/>
            <a:ahLst/>
            <a:cxnLst/>
            <a:rect l="l" t="t" r="r" b="b"/>
            <a:pathLst>
              <a:path w="608965" h="385445">
                <a:moveTo>
                  <a:pt x="450641" y="76907"/>
                </a:moveTo>
                <a:lnTo>
                  <a:pt x="0" y="355245"/>
                </a:lnTo>
                <a:lnTo>
                  <a:pt x="18352" y="384959"/>
                </a:lnTo>
                <a:lnTo>
                  <a:pt x="468994" y="106621"/>
                </a:lnTo>
                <a:lnTo>
                  <a:pt x="450641" y="76907"/>
                </a:lnTo>
                <a:close/>
              </a:path>
              <a:path w="608965" h="385445">
                <a:moveTo>
                  <a:pt x="548256" y="67730"/>
                </a:moveTo>
                <a:lnTo>
                  <a:pt x="465499" y="67730"/>
                </a:lnTo>
                <a:lnTo>
                  <a:pt x="483852" y="97444"/>
                </a:lnTo>
                <a:lnTo>
                  <a:pt x="468994" y="106621"/>
                </a:lnTo>
                <a:lnTo>
                  <a:pt x="487347" y="136335"/>
                </a:lnTo>
                <a:lnTo>
                  <a:pt x="548256" y="67730"/>
                </a:lnTo>
                <a:close/>
              </a:path>
              <a:path w="608965" h="385445">
                <a:moveTo>
                  <a:pt x="465499" y="67730"/>
                </a:moveTo>
                <a:lnTo>
                  <a:pt x="450641" y="76907"/>
                </a:lnTo>
                <a:lnTo>
                  <a:pt x="468994" y="106621"/>
                </a:lnTo>
                <a:lnTo>
                  <a:pt x="483852" y="97444"/>
                </a:lnTo>
                <a:lnTo>
                  <a:pt x="465499" y="67730"/>
                </a:lnTo>
                <a:close/>
              </a:path>
              <a:path w="608965" h="385445">
                <a:moveTo>
                  <a:pt x="608388" y="0"/>
                </a:moveTo>
                <a:lnTo>
                  <a:pt x="432288" y="47193"/>
                </a:lnTo>
                <a:lnTo>
                  <a:pt x="450641" y="76907"/>
                </a:lnTo>
                <a:lnTo>
                  <a:pt x="465499" y="67730"/>
                </a:lnTo>
                <a:lnTo>
                  <a:pt x="548256" y="67730"/>
                </a:lnTo>
                <a:lnTo>
                  <a:pt x="608388" y="0"/>
                </a:lnTo>
                <a:close/>
              </a:path>
            </a:pathLst>
          </a:custGeom>
          <a:solidFill>
            <a:srgbClr val="C00000"/>
          </a:solidFill>
        </p:spPr>
        <p:txBody>
          <a:bodyPr wrap="square" lIns="0" tIns="0" rIns="0" bIns="0" rtlCol="0"/>
          <a:lstStyle/>
          <a:p>
            <a:endParaRPr/>
          </a:p>
        </p:txBody>
      </p:sp>
      <p:sp>
        <p:nvSpPr>
          <p:cNvPr id="10" name="object 10"/>
          <p:cNvSpPr/>
          <p:nvPr/>
        </p:nvSpPr>
        <p:spPr>
          <a:xfrm>
            <a:off x="9758342" y="3266075"/>
            <a:ext cx="399415" cy="495300"/>
          </a:xfrm>
          <a:custGeom>
            <a:avLst/>
            <a:gdLst/>
            <a:ahLst/>
            <a:cxnLst/>
            <a:rect l="l" t="t" r="r" b="b"/>
            <a:pathLst>
              <a:path w="399415" h="495300">
                <a:moveTo>
                  <a:pt x="122422" y="125744"/>
                </a:moveTo>
                <a:lnTo>
                  <a:pt x="95100" y="147496"/>
                </a:lnTo>
                <a:lnTo>
                  <a:pt x="371579" y="494797"/>
                </a:lnTo>
                <a:lnTo>
                  <a:pt x="398903" y="473045"/>
                </a:lnTo>
                <a:lnTo>
                  <a:pt x="122422" y="125744"/>
                </a:lnTo>
                <a:close/>
              </a:path>
              <a:path w="399415" h="495300">
                <a:moveTo>
                  <a:pt x="0" y="0"/>
                </a:moveTo>
                <a:lnTo>
                  <a:pt x="67774" y="169249"/>
                </a:lnTo>
                <a:lnTo>
                  <a:pt x="95100" y="147496"/>
                </a:lnTo>
                <a:lnTo>
                  <a:pt x="84223" y="133833"/>
                </a:lnTo>
                <a:lnTo>
                  <a:pt x="111546" y="112082"/>
                </a:lnTo>
                <a:lnTo>
                  <a:pt x="139584" y="112082"/>
                </a:lnTo>
                <a:lnTo>
                  <a:pt x="149746" y="103992"/>
                </a:lnTo>
                <a:lnTo>
                  <a:pt x="0" y="0"/>
                </a:lnTo>
                <a:close/>
              </a:path>
              <a:path w="399415" h="495300">
                <a:moveTo>
                  <a:pt x="111546" y="112082"/>
                </a:moveTo>
                <a:lnTo>
                  <a:pt x="84223" y="133833"/>
                </a:lnTo>
                <a:lnTo>
                  <a:pt x="95100" y="147496"/>
                </a:lnTo>
                <a:lnTo>
                  <a:pt x="122422" y="125744"/>
                </a:lnTo>
                <a:lnTo>
                  <a:pt x="111546" y="112082"/>
                </a:lnTo>
                <a:close/>
              </a:path>
              <a:path w="399415" h="495300">
                <a:moveTo>
                  <a:pt x="139584" y="112082"/>
                </a:moveTo>
                <a:lnTo>
                  <a:pt x="111546" y="112082"/>
                </a:lnTo>
                <a:lnTo>
                  <a:pt x="122422" y="125744"/>
                </a:lnTo>
                <a:lnTo>
                  <a:pt x="139584" y="112082"/>
                </a:lnTo>
                <a:close/>
              </a:path>
            </a:pathLst>
          </a:custGeom>
          <a:solidFill>
            <a:srgbClr val="00B050"/>
          </a:solidFill>
        </p:spPr>
        <p:txBody>
          <a:bodyPr wrap="square" lIns="0" tIns="0" rIns="0" bIns="0" rtlCol="0"/>
          <a:lstStyle/>
          <a:p>
            <a:endParaRPr/>
          </a:p>
        </p:txBody>
      </p:sp>
      <p:sp>
        <p:nvSpPr>
          <p:cNvPr id="11" name="object 11"/>
          <p:cNvSpPr/>
          <p:nvPr/>
        </p:nvSpPr>
        <p:spPr>
          <a:xfrm>
            <a:off x="8329621" y="3266075"/>
            <a:ext cx="763270" cy="0"/>
          </a:xfrm>
          <a:custGeom>
            <a:avLst/>
            <a:gdLst/>
            <a:ahLst/>
            <a:cxnLst/>
            <a:rect l="l" t="t" r="r" b="b"/>
            <a:pathLst>
              <a:path w="763270">
                <a:moveTo>
                  <a:pt x="0" y="0"/>
                </a:moveTo>
                <a:lnTo>
                  <a:pt x="763017" y="1"/>
                </a:lnTo>
              </a:path>
            </a:pathLst>
          </a:custGeom>
          <a:ln w="38100">
            <a:solidFill>
              <a:srgbClr val="C00000"/>
            </a:solidFill>
          </a:ln>
        </p:spPr>
        <p:txBody>
          <a:bodyPr wrap="square" lIns="0" tIns="0" rIns="0" bIns="0" rtlCol="0"/>
          <a:lstStyle/>
          <a:p>
            <a:endParaRPr/>
          </a:p>
        </p:txBody>
      </p:sp>
      <p:sp>
        <p:nvSpPr>
          <p:cNvPr id="12" name="object 12"/>
          <p:cNvSpPr txBox="1"/>
          <p:nvPr/>
        </p:nvSpPr>
        <p:spPr>
          <a:xfrm>
            <a:off x="1646668" y="5068316"/>
            <a:ext cx="9168765" cy="1129030"/>
          </a:xfrm>
          <a:prstGeom prst="rect">
            <a:avLst/>
          </a:prstGeom>
        </p:spPr>
        <p:txBody>
          <a:bodyPr vert="horz" wrap="square" lIns="0" tIns="12700" rIns="0" bIns="0" rtlCol="0">
            <a:spAutoFit/>
          </a:bodyPr>
          <a:lstStyle/>
          <a:p>
            <a:pPr marL="12700">
              <a:lnSpc>
                <a:spcPct val="100000"/>
              </a:lnSpc>
              <a:spcBef>
                <a:spcPts val="100"/>
              </a:spcBef>
            </a:pPr>
            <a:r>
              <a:rPr sz="2400" b="1" dirty="0">
                <a:latin typeface="Calibri"/>
                <a:cs typeface="Calibri"/>
              </a:rPr>
              <a:t>Why</a:t>
            </a:r>
            <a:r>
              <a:rPr sz="2400" b="1" spc="-25" dirty="0">
                <a:latin typeface="Calibri"/>
                <a:cs typeface="Calibri"/>
              </a:rPr>
              <a:t> </a:t>
            </a:r>
            <a:r>
              <a:rPr sz="2400" b="1" dirty="0">
                <a:latin typeface="Calibri"/>
                <a:cs typeface="Calibri"/>
              </a:rPr>
              <a:t>is</a:t>
            </a:r>
            <a:r>
              <a:rPr sz="2400" b="1" spc="-20" dirty="0">
                <a:latin typeface="Calibri"/>
                <a:cs typeface="Calibri"/>
              </a:rPr>
              <a:t> </a:t>
            </a:r>
            <a:r>
              <a:rPr sz="2400" b="1" dirty="0">
                <a:latin typeface="Calibri"/>
                <a:cs typeface="Calibri"/>
              </a:rPr>
              <a:t>it</a:t>
            </a:r>
            <a:r>
              <a:rPr sz="2400" b="1" spc="-15" dirty="0">
                <a:latin typeface="Calibri"/>
                <a:cs typeface="Calibri"/>
              </a:rPr>
              <a:t> </a:t>
            </a:r>
            <a:r>
              <a:rPr sz="2400" b="1" spc="-20" dirty="0">
                <a:latin typeface="Calibri"/>
                <a:cs typeface="Calibri"/>
              </a:rPr>
              <a:t>safe?</a:t>
            </a:r>
            <a:endParaRPr sz="2400">
              <a:latin typeface="Calibri"/>
              <a:cs typeface="Calibri"/>
            </a:endParaRPr>
          </a:p>
          <a:p>
            <a:pPr marL="12700" marR="5080">
              <a:lnSpc>
                <a:spcPct val="100800"/>
              </a:lnSpc>
            </a:pPr>
            <a:r>
              <a:rPr sz="2400" dirty="0">
                <a:latin typeface="Calibri"/>
                <a:cs typeface="Calibri"/>
              </a:rPr>
              <a:t>Code</a:t>
            </a:r>
            <a:r>
              <a:rPr sz="2400" spc="-45" dirty="0">
                <a:latin typeface="Calibri"/>
                <a:cs typeface="Calibri"/>
              </a:rPr>
              <a:t> </a:t>
            </a:r>
            <a:r>
              <a:rPr sz="2400" dirty="0">
                <a:latin typeface="Calibri"/>
                <a:cs typeface="Calibri"/>
              </a:rPr>
              <a:t>(command</a:t>
            </a:r>
            <a:r>
              <a:rPr sz="2400" spc="-35" dirty="0">
                <a:latin typeface="Calibri"/>
                <a:cs typeface="Calibri"/>
              </a:rPr>
              <a:t> </a:t>
            </a:r>
            <a:r>
              <a:rPr sz="2400" dirty="0">
                <a:latin typeface="Calibri"/>
                <a:cs typeface="Calibri"/>
              </a:rPr>
              <a:t>name)</a:t>
            </a:r>
            <a:r>
              <a:rPr sz="2400" spc="-45" dirty="0">
                <a:latin typeface="Calibri"/>
                <a:cs typeface="Calibri"/>
              </a:rPr>
              <a:t> </a:t>
            </a:r>
            <a:r>
              <a:rPr sz="2400" dirty="0">
                <a:latin typeface="Calibri"/>
                <a:cs typeface="Calibri"/>
              </a:rPr>
              <a:t>and</a:t>
            </a:r>
            <a:r>
              <a:rPr sz="2400" spc="-35" dirty="0">
                <a:latin typeface="Calibri"/>
                <a:cs typeface="Calibri"/>
              </a:rPr>
              <a:t> </a:t>
            </a:r>
            <a:r>
              <a:rPr sz="2400" dirty="0">
                <a:latin typeface="Calibri"/>
                <a:cs typeface="Calibri"/>
              </a:rPr>
              <a:t>data</a:t>
            </a:r>
            <a:r>
              <a:rPr sz="2400" spc="-35" dirty="0">
                <a:latin typeface="Calibri"/>
                <a:cs typeface="Calibri"/>
              </a:rPr>
              <a:t> </a:t>
            </a:r>
            <a:r>
              <a:rPr sz="2400" dirty="0">
                <a:latin typeface="Calibri"/>
                <a:cs typeface="Calibri"/>
              </a:rPr>
              <a:t>are</a:t>
            </a:r>
            <a:r>
              <a:rPr sz="2400" spc="-35" dirty="0">
                <a:latin typeface="Calibri"/>
                <a:cs typeface="Calibri"/>
              </a:rPr>
              <a:t> </a:t>
            </a:r>
            <a:r>
              <a:rPr sz="2400" dirty="0">
                <a:latin typeface="Calibri"/>
                <a:cs typeface="Calibri"/>
              </a:rPr>
              <a:t>clearly</a:t>
            </a:r>
            <a:r>
              <a:rPr sz="2400" spc="-35" dirty="0">
                <a:latin typeface="Calibri"/>
                <a:cs typeface="Calibri"/>
              </a:rPr>
              <a:t> </a:t>
            </a:r>
            <a:r>
              <a:rPr sz="2400" dirty="0">
                <a:latin typeface="Calibri"/>
                <a:cs typeface="Calibri"/>
              </a:rPr>
              <a:t>separated;</a:t>
            </a:r>
            <a:r>
              <a:rPr sz="2400" spc="-40" dirty="0">
                <a:latin typeface="Calibri"/>
                <a:cs typeface="Calibri"/>
              </a:rPr>
              <a:t> </a:t>
            </a:r>
            <a:r>
              <a:rPr sz="2400" dirty="0">
                <a:latin typeface="Calibri"/>
                <a:cs typeface="Calibri"/>
              </a:rPr>
              <a:t>there</a:t>
            </a:r>
            <a:r>
              <a:rPr sz="2400" spc="-35" dirty="0">
                <a:latin typeface="Calibri"/>
                <a:cs typeface="Calibri"/>
              </a:rPr>
              <a:t> </a:t>
            </a:r>
            <a:r>
              <a:rPr sz="2400" dirty="0">
                <a:latin typeface="Calibri"/>
                <a:cs typeface="Calibri"/>
              </a:rPr>
              <a:t>is</a:t>
            </a:r>
            <a:r>
              <a:rPr sz="2400" spc="-40" dirty="0">
                <a:latin typeface="Calibri"/>
                <a:cs typeface="Calibri"/>
              </a:rPr>
              <a:t> </a:t>
            </a:r>
            <a:r>
              <a:rPr sz="2400" dirty="0">
                <a:latin typeface="Calibri"/>
                <a:cs typeface="Calibri"/>
              </a:rPr>
              <a:t>no</a:t>
            </a:r>
            <a:r>
              <a:rPr sz="2400" spc="-40" dirty="0">
                <a:latin typeface="Calibri"/>
                <a:cs typeface="Calibri"/>
              </a:rPr>
              <a:t> </a:t>
            </a:r>
            <a:r>
              <a:rPr sz="2400" dirty="0">
                <a:latin typeface="Calibri"/>
                <a:cs typeface="Calibri"/>
              </a:rPr>
              <a:t>way</a:t>
            </a:r>
            <a:r>
              <a:rPr sz="2400" spc="-35" dirty="0">
                <a:latin typeface="Calibri"/>
                <a:cs typeface="Calibri"/>
              </a:rPr>
              <a:t> </a:t>
            </a:r>
            <a:r>
              <a:rPr sz="2400" spc="-25" dirty="0">
                <a:latin typeface="Calibri"/>
                <a:cs typeface="Calibri"/>
              </a:rPr>
              <a:t>for </a:t>
            </a:r>
            <a:r>
              <a:rPr sz="2400" dirty="0">
                <a:latin typeface="Calibri"/>
                <a:cs typeface="Calibri"/>
              </a:rPr>
              <a:t>the</a:t>
            </a:r>
            <a:r>
              <a:rPr sz="2400" spc="-30" dirty="0">
                <a:latin typeface="Calibri"/>
                <a:cs typeface="Calibri"/>
              </a:rPr>
              <a:t> </a:t>
            </a:r>
            <a:r>
              <a:rPr sz="2400" dirty="0">
                <a:latin typeface="Calibri"/>
                <a:cs typeface="Calibri"/>
              </a:rPr>
              <a:t>user</a:t>
            </a:r>
            <a:r>
              <a:rPr sz="2400" spc="-30" dirty="0">
                <a:latin typeface="Calibri"/>
                <a:cs typeface="Calibri"/>
              </a:rPr>
              <a:t> </a:t>
            </a:r>
            <a:r>
              <a:rPr sz="2400" dirty="0">
                <a:latin typeface="Calibri"/>
                <a:cs typeface="Calibri"/>
              </a:rPr>
              <a:t>data</a:t>
            </a:r>
            <a:r>
              <a:rPr sz="2400" spc="-30" dirty="0">
                <a:latin typeface="Calibri"/>
                <a:cs typeface="Calibri"/>
              </a:rPr>
              <a:t> </a:t>
            </a:r>
            <a:r>
              <a:rPr sz="2400" dirty="0">
                <a:latin typeface="Calibri"/>
                <a:cs typeface="Calibri"/>
              </a:rPr>
              <a:t>to</a:t>
            </a:r>
            <a:r>
              <a:rPr sz="2400" spc="-30" dirty="0">
                <a:latin typeface="Calibri"/>
                <a:cs typeface="Calibri"/>
              </a:rPr>
              <a:t> </a:t>
            </a:r>
            <a:r>
              <a:rPr sz="2400" dirty="0">
                <a:latin typeface="Calibri"/>
                <a:cs typeface="Calibri"/>
              </a:rPr>
              <a:t>become</a:t>
            </a:r>
            <a:r>
              <a:rPr sz="2400" spc="-25" dirty="0">
                <a:latin typeface="Calibri"/>
                <a:cs typeface="Calibri"/>
              </a:rPr>
              <a:t> </a:t>
            </a:r>
            <a:r>
              <a:rPr sz="2400" spc="-20" dirty="0">
                <a:latin typeface="Calibri"/>
                <a:cs typeface="Calibri"/>
              </a:rPr>
              <a:t>code</a:t>
            </a:r>
            <a:endParaRPr sz="240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02480" y="611124"/>
            <a:ext cx="3987165" cy="695960"/>
          </a:xfrm>
          <a:prstGeom prst="rect">
            <a:avLst/>
          </a:prstGeom>
        </p:spPr>
        <p:txBody>
          <a:bodyPr vert="horz" wrap="square" lIns="0" tIns="12700" rIns="0" bIns="0" rtlCol="0">
            <a:spAutoFit/>
          </a:bodyPr>
          <a:lstStyle/>
          <a:p>
            <a:pPr marL="12700">
              <a:lnSpc>
                <a:spcPct val="100000"/>
              </a:lnSpc>
              <a:spcBef>
                <a:spcPts val="100"/>
              </a:spcBef>
            </a:pPr>
            <a:r>
              <a:rPr dirty="0"/>
              <a:t>Users</a:t>
            </a:r>
            <a:r>
              <a:rPr spc="-60" dirty="0"/>
              <a:t> </a:t>
            </a:r>
            <a:r>
              <a:rPr dirty="0"/>
              <a:t>and</a:t>
            </a:r>
            <a:r>
              <a:rPr spc="-45" dirty="0"/>
              <a:t> </a:t>
            </a:r>
            <a:r>
              <a:rPr spc="-10" dirty="0"/>
              <a:t>Groups</a:t>
            </a:r>
          </a:p>
        </p:txBody>
      </p:sp>
      <p:sp>
        <p:nvSpPr>
          <p:cNvPr id="3" name="object 3"/>
          <p:cNvSpPr txBox="1"/>
          <p:nvPr/>
        </p:nvSpPr>
        <p:spPr>
          <a:xfrm>
            <a:off x="916939" y="1795779"/>
            <a:ext cx="10284460" cy="2411095"/>
          </a:xfrm>
          <a:prstGeom prst="rect">
            <a:avLst/>
          </a:prstGeom>
        </p:spPr>
        <p:txBody>
          <a:bodyPr vert="horz" wrap="square" lIns="0" tIns="63500" rIns="0" bIns="0" rtlCol="0">
            <a:spAutoFit/>
          </a:bodyPr>
          <a:lstStyle/>
          <a:p>
            <a:pPr marL="241300" marR="5080" indent="-228600">
              <a:lnSpc>
                <a:spcPts val="3000"/>
              </a:lnSpc>
              <a:spcBef>
                <a:spcPts val="500"/>
              </a:spcBef>
              <a:buFont typeface="Arial"/>
              <a:buChar char="•"/>
              <a:tabLst>
                <a:tab pos="241300" algn="l"/>
              </a:tabLst>
            </a:pPr>
            <a:r>
              <a:rPr sz="2800" dirty="0">
                <a:latin typeface="Calibri"/>
                <a:cs typeface="Calibri"/>
              </a:rPr>
              <a:t>The</a:t>
            </a:r>
            <a:r>
              <a:rPr sz="2800" spc="-50" dirty="0">
                <a:latin typeface="Calibri"/>
                <a:cs typeface="Calibri"/>
              </a:rPr>
              <a:t> </a:t>
            </a:r>
            <a:r>
              <a:rPr sz="2800" dirty="0">
                <a:latin typeface="Calibri"/>
                <a:cs typeface="Calibri"/>
              </a:rPr>
              <a:t>password</a:t>
            </a:r>
            <a:r>
              <a:rPr sz="2800" spc="-40" dirty="0">
                <a:latin typeface="Calibri"/>
                <a:cs typeface="Calibri"/>
              </a:rPr>
              <a:t> </a:t>
            </a:r>
            <a:r>
              <a:rPr sz="2800" dirty="0">
                <a:latin typeface="Calibri"/>
                <a:cs typeface="Calibri"/>
              </a:rPr>
              <a:t>field</a:t>
            </a:r>
            <a:r>
              <a:rPr sz="2800" spc="-40" dirty="0">
                <a:latin typeface="Calibri"/>
                <a:cs typeface="Calibri"/>
              </a:rPr>
              <a:t> </a:t>
            </a:r>
            <a:r>
              <a:rPr sz="2800" dirty="0">
                <a:latin typeface="Calibri"/>
                <a:cs typeface="Calibri"/>
              </a:rPr>
              <a:t>is</a:t>
            </a:r>
            <a:r>
              <a:rPr sz="2800" spc="-40" dirty="0">
                <a:latin typeface="Calibri"/>
                <a:cs typeface="Calibri"/>
              </a:rPr>
              <a:t> </a:t>
            </a:r>
            <a:r>
              <a:rPr sz="2800" dirty="0">
                <a:latin typeface="Calibri"/>
                <a:cs typeface="Calibri"/>
              </a:rPr>
              <a:t>further</a:t>
            </a:r>
            <a:r>
              <a:rPr sz="2800" spc="-45" dirty="0">
                <a:latin typeface="Calibri"/>
                <a:cs typeface="Calibri"/>
              </a:rPr>
              <a:t> </a:t>
            </a:r>
            <a:r>
              <a:rPr sz="2800" dirty="0">
                <a:latin typeface="Calibri"/>
                <a:cs typeface="Calibri"/>
              </a:rPr>
              <a:t>broken</a:t>
            </a:r>
            <a:r>
              <a:rPr sz="2800" spc="-35" dirty="0">
                <a:latin typeface="Calibri"/>
                <a:cs typeface="Calibri"/>
              </a:rPr>
              <a:t> </a:t>
            </a:r>
            <a:r>
              <a:rPr sz="2800" dirty="0">
                <a:latin typeface="Calibri"/>
                <a:cs typeface="Calibri"/>
              </a:rPr>
              <a:t>down</a:t>
            </a:r>
            <a:r>
              <a:rPr sz="2800" spc="-40" dirty="0">
                <a:latin typeface="Calibri"/>
                <a:cs typeface="Calibri"/>
              </a:rPr>
              <a:t> </a:t>
            </a:r>
            <a:r>
              <a:rPr sz="2800" dirty="0">
                <a:latin typeface="Calibri"/>
                <a:cs typeface="Calibri"/>
              </a:rPr>
              <a:t>into</a:t>
            </a:r>
            <a:r>
              <a:rPr sz="2800" spc="-45" dirty="0">
                <a:latin typeface="Calibri"/>
                <a:cs typeface="Calibri"/>
              </a:rPr>
              <a:t> </a:t>
            </a:r>
            <a:r>
              <a:rPr sz="2800" dirty="0">
                <a:latin typeface="Calibri"/>
                <a:cs typeface="Calibri"/>
              </a:rPr>
              <a:t>the</a:t>
            </a:r>
            <a:r>
              <a:rPr sz="2800" spc="-50" dirty="0">
                <a:latin typeface="Calibri"/>
                <a:cs typeface="Calibri"/>
              </a:rPr>
              <a:t> </a:t>
            </a:r>
            <a:r>
              <a:rPr sz="2800" dirty="0">
                <a:latin typeface="Calibri"/>
                <a:cs typeface="Calibri"/>
              </a:rPr>
              <a:t>subfields</a:t>
            </a:r>
            <a:r>
              <a:rPr sz="2800" spc="-40" dirty="0">
                <a:latin typeface="Calibri"/>
                <a:cs typeface="Calibri"/>
              </a:rPr>
              <a:t> </a:t>
            </a:r>
            <a:r>
              <a:rPr sz="2800" dirty="0">
                <a:latin typeface="Calibri"/>
                <a:cs typeface="Calibri"/>
              </a:rPr>
              <a:t>(notice</a:t>
            </a:r>
            <a:r>
              <a:rPr sz="2800" spc="-45" dirty="0">
                <a:latin typeface="Calibri"/>
                <a:cs typeface="Calibri"/>
              </a:rPr>
              <a:t> </a:t>
            </a:r>
            <a:r>
              <a:rPr sz="2800" spc="-50" dirty="0">
                <a:latin typeface="Calibri"/>
                <a:cs typeface="Calibri"/>
              </a:rPr>
              <a:t>$ </a:t>
            </a:r>
            <a:r>
              <a:rPr sz="2800" dirty="0">
                <a:latin typeface="Calibri"/>
                <a:cs typeface="Calibri"/>
              </a:rPr>
              <a:t>in </a:t>
            </a:r>
            <a:r>
              <a:rPr sz="2800" spc="-10" dirty="0">
                <a:latin typeface="Calibri"/>
                <a:cs typeface="Calibri"/>
              </a:rPr>
              <a:t>:$6$Etg2ExUZ$F9NTP7omafhKIlqaBMqng1:)</a:t>
            </a:r>
            <a:endParaRPr sz="2800">
              <a:latin typeface="Calibri"/>
              <a:cs typeface="Calibri"/>
            </a:endParaRPr>
          </a:p>
          <a:p>
            <a:pPr>
              <a:lnSpc>
                <a:spcPct val="100000"/>
              </a:lnSpc>
              <a:spcBef>
                <a:spcPts val="50"/>
              </a:spcBef>
              <a:buFont typeface="Arial"/>
              <a:buChar char="•"/>
            </a:pPr>
            <a:endParaRPr sz="2650">
              <a:latin typeface="Calibri"/>
              <a:cs typeface="Calibri"/>
            </a:endParaRPr>
          </a:p>
          <a:p>
            <a:pPr marL="698500" lvl="1" indent="-228600">
              <a:lnSpc>
                <a:spcPct val="100000"/>
              </a:lnSpc>
              <a:buFont typeface="Arial"/>
              <a:buChar char="•"/>
              <a:tabLst>
                <a:tab pos="698500" algn="l"/>
              </a:tabLst>
            </a:pPr>
            <a:r>
              <a:rPr sz="2400" dirty="0">
                <a:latin typeface="Calibri"/>
                <a:cs typeface="Calibri"/>
              </a:rPr>
              <a:t>6:</a:t>
            </a:r>
            <a:r>
              <a:rPr sz="2400" spc="-35" dirty="0">
                <a:latin typeface="Calibri"/>
                <a:cs typeface="Calibri"/>
              </a:rPr>
              <a:t> </a:t>
            </a:r>
            <a:r>
              <a:rPr sz="2400" dirty="0">
                <a:latin typeface="Calibri"/>
                <a:cs typeface="Calibri"/>
              </a:rPr>
              <a:t>is</a:t>
            </a:r>
            <a:r>
              <a:rPr sz="2400" spc="-25" dirty="0">
                <a:latin typeface="Calibri"/>
                <a:cs typeface="Calibri"/>
              </a:rPr>
              <a:t> </a:t>
            </a:r>
            <a:r>
              <a:rPr sz="2400" dirty="0">
                <a:latin typeface="Calibri"/>
                <a:cs typeface="Calibri"/>
              </a:rPr>
              <a:t>the</a:t>
            </a:r>
            <a:r>
              <a:rPr sz="2400" spc="-10" dirty="0">
                <a:latin typeface="Calibri"/>
                <a:cs typeface="Calibri"/>
              </a:rPr>
              <a:t> </a:t>
            </a:r>
            <a:r>
              <a:rPr sz="2400" dirty="0">
                <a:latin typeface="Calibri"/>
                <a:cs typeface="Calibri"/>
              </a:rPr>
              <a:t>ID</a:t>
            </a:r>
            <a:r>
              <a:rPr sz="2400" spc="-25" dirty="0">
                <a:latin typeface="Calibri"/>
                <a:cs typeface="Calibri"/>
              </a:rPr>
              <a:t> </a:t>
            </a:r>
            <a:r>
              <a:rPr sz="2400" dirty="0">
                <a:latin typeface="Calibri"/>
                <a:cs typeface="Calibri"/>
              </a:rPr>
              <a:t>of</a:t>
            </a:r>
            <a:r>
              <a:rPr sz="2400" spc="-10" dirty="0">
                <a:latin typeface="Calibri"/>
                <a:cs typeface="Calibri"/>
              </a:rPr>
              <a:t> </a:t>
            </a:r>
            <a:r>
              <a:rPr sz="2400" dirty="0">
                <a:latin typeface="Calibri"/>
                <a:cs typeface="Calibri"/>
              </a:rPr>
              <a:t>the</a:t>
            </a:r>
            <a:r>
              <a:rPr sz="2400" spc="-15" dirty="0">
                <a:latin typeface="Calibri"/>
                <a:cs typeface="Calibri"/>
              </a:rPr>
              <a:t> </a:t>
            </a:r>
            <a:r>
              <a:rPr sz="2400" dirty="0">
                <a:latin typeface="Calibri"/>
                <a:cs typeface="Calibri"/>
              </a:rPr>
              <a:t>algorithm,</a:t>
            </a:r>
            <a:r>
              <a:rPr sz="2400" spc="-20" dirty="0">
                <a:latin typeface="Calibri"/>
                <a:cs typeface="Calibri"/>
              </a:rPr>
              <a:t> </a:t>
            </a:r>
            <a:r>
              <a:rPr sz="2400" dirty="0">
                <a:latin typeface="Calibri"/>
                <a:cs typeface="Calibri"/>
              </a:rPr>
              <a:t>in</a:t>
            </a:r>
            <a:r>
              <a:rPr sz="2400" spc="-15" dirty="0">
                <a:latin typeface="Calibri"/>
                <a:cs typeface="Calibri"/>
              </a:rPr>
              <a:t> </a:t>
            </a:r>
            <a:r>
              <a:rPr sz="2400" dirty="0">
                <a:latin typeface="Calibri"/>
                <a:cs typeface="Calibri"/>
              </a:rPr>
              <a:t>this</a:t>
            </a:r>
            <a:r>
              <a:rPr sz="2400" spc="-25" dirty="0">
                <a:latin typeface="Calibri"/>
                <a:cs typeface="Calibri"/>
              </a:rPr>
              <a:t> </a:t>
            </a:r>
            <a:r>
              <a:rPr sz="2400" dirty="0">
                <a:latin typeface="Calibri"/>
                <a:cs typeface="Calibri"/>
              </a:rPr>
              <a:t>case</a:t>
            </a:r>
            <a:r>
              <a:rPr sz="2400" spc="-10" dirty="0">
                <a:latin typeface="Calibri"/>
                <a:cs typeface="Calibri"/>
              </a:rPr>
              <a:t> </a:t>
            </a:r>
            <a:r>
              <a:rPr sz="2400" dirty="0">
                <a:latin typeface="Calibri"/>
                <a:cs typeface="Calibri"/>
              </a:rPr>
              <a:t>SHA512</a:t>
            </a:r>
            <a:r>
              <a:rPr sz="2400" spc="-25" dirty="0">
                <a:latin typeface="Calibri"/>
                <a:cs typeface="Calibri"/>
              </a:rPr>
              <a:t> </a:t>
            </a:r>
            <a:r>
              <a:rPr sz="2400" dirty="0">
                <a:latin typeface="Calibri"/>
                <a:cs typeface="Calibri"/>
              </a:rPr>
              <a:t>hashing</a:t>
            </a:r>
            <a:r>
              <a:rPr sz="2400" spc="-20" dirty="0">
                <a:latin typeface="Calibri"/>
                <a:cs typeface="Calibri"/>
              </a:rPr>
              <a:t> </a:t>
            </a:r>
            <a:r>
              <a:rPr sz="2400" spc="-10" dirty="0">
                <a:latin typeface="Calibri"/>
                <a:cs typeface="Calibri"/>
              </a:rPr>
              <a:t>algorithm</a:t>
            </a:r>
            <a:endParaRPr sz="2400">
              <a:latin typeface="Calibri"/>
              <a:cs typeface="Calibri"/>
            </a:endParaRPr>
          </a:p>
          <a:p>
            <a:pPr lvl="1">
              <a:lnSpc>
                <a:spcPct val="100000"/>
              </a:lnSpc>
              <a:spcBef>
                <a:spcPts val="40"/>
              </a:spcBef>
              <a:buFont typeface="Arial"/>
              <a:buChar char="•"/>
            </a:pPr>
            <a:endParaRPr sz="2700">
              <a:latin typeface="Calibri"/>
              <a:cs typeface="Calibri"/>
            </a:endParaRPr>
          </a:p>
          <a:p>
            <a:pPr marL="698500" lvl="1" indent="-228600">
              <a:lnSpc>
                <a:spcPct val="100000"/>
              </a:lnSpc>
              <a:buFont typeface="Arial"/>
              <a:buChar char="•"/>
              <a:tabLst>
                <a:tab pos="698500" algn="l"/>
              </a:tabLst>
            </a:pPr>
            <a:r>
              <a:rPr sz="2400" dirty="0">
                <a:latin typeface="Calibri"/>
                <a:cs typeface="Calibri"/>
              </a:rPr>
              <a:t>Etg2ExUZ:</a:t>
            </a:r>
            <a:r>
              <a:rPr sz="2400" spc="-30" dirty="0">
                <a:latin typeface="Calibri"/>
                <a:cs typeface="Calibri"/>
              </a:rPr>
              <a:t> </a:t>
            </a:r>
            <a:r>
              <a:rPr sz="2400" dirty="0">
                <a:latin typeface="Calibri"/>
                <a:cs typeface="Calibri"/>
              </a:rPr>
              <a:t>is</a:t>
            </a:r>
            <a:r>
              <a:rPr sz="2400" spc="-30" dirty="0">
                <a:latin typeface="Calibri"/>
                <a:cs typeface="Calibri"/>
              </a:rPr>
              <a:t> </a:t>
            </a:r>
            <a:r>
              <a:rPr sz="2400" dirty="0">
                <a:latin typeface="Calibri"/>
                <a:cs typeface="Calibri"/>
              </a:rPr>
              <a:t>a</a:t>
            </a:r>
            <a:r>
              <a:rPr sz="2400" spc="-30" dirty="0">
                <a:latin typeface="Calibri"/>
                <a:cs typeface="Calibri"/>
              </a:rPr>
              <a:t> </a:t>
            </a:r>
            <a:r>
              <a:rPr sz="2400" spc="-20" dirty="0">
                <a:latin typeface="Calibri"/>
                <a:cs typeface="Calibri"/>
              </a:rPr>
              <a:t>salt</a:t>
            </a:r>
            <a:endParaRPr sz="2400">
              <a:latin typeface="Calibri"/>
              <a:cs typeface="Calibri"/>
            </a:endParaRPr>
          </a:p>
        </p:txBody>
      </p:sp>
      <p:sp>
        <p:nvSpPr>
          <p:cNvPr id="4" name="object 4"/>
          <p:cNvSpPr txBox="1"/>
          <p:nvPr/>
        </p:nvSpPr>
        <p:spPr>
          <a:xfrm>
            <a:off x="1374139" y="4601971"/>
            <a:ext cx="7226934" cy="39116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400" dirty="0">
                <a:latin typeface="Calibri"/>
                <a:cs typeface="Calibri"/>
              </a:rPr>
              <a:t>F9NTP7omafhKIlqaBMqng1:</a:t>
            </a:r>
            <a:r>
              <a:rPr sz="2400" spc="-45" dirty="0">
                <a:latin typeface="Calibri"/>
                <a:cs typeface="Calibri"/>
              </a:rPr>
              <a:t> </a:t>
            </a:r>
            <a:r>
              <a:rPr sz="2400" dirty="0">
                <a:latin typeface="Calibri"/>
                <a:cs typeface="Calibri"/>
              </a:rPr>
              <a:t>is</a:t>
            </a:r>
            <a:r>
              <a:rPr sz="2400" spc="-35" dirty="0">
                <a:latin typeface="Calibri"/>
                <a:cs typeface="Calibri"/>
              </a:rPr>
              <a:t> </a:t>
            </a:r>
            <a:r>
              <a:rPr sz="2400" dirty="0">
                <a:latin typeface="Calibri"/>
                <a:cs typeface="Calibri"/>
              </a:rPr>
              <a:t>the</a:t>
            </a:r>
            <a:r>
              <a:rPr sz="2400" spc="-20" dirty="0">
                <a:latin typeface="Calibri"/>
                <a:cs typeface="Calibri"/>
              </a:rPr>
              <a:t> </a:t>
            </a:r>
            <a:r>
              <a:rPr sz="2400" dirty="0">
                <a:latin typeface="Calibri"/>
                <a:cs typeface="Calibri"/>
              </a:rPr>
              <a:t>hash(salt</a:t>
            </a:r>
            <a:r>
              <a:rPr sz="2400" spc="-35" dirty="0">
                <a:latin typeface="Calibri"/>
                <a:cs typeface="Calibri"/>
              </a:rPr>
              <a:t> </a:t>
            </a:r>
            <a:r>
              <a:rPr sz="2400" dirty="0">
                <a:latin typeface="Calibri"/>
                <a:cs typeface="Calibri"/>
              </a:rPr>
              <a:t>+</a:t>
            </a:r>
            <a:r>
              <a:rPr sz="2400" spc="-20" dirty="0">
                <a:latin typeface="Calibri"/>
                <a:cs typeface="Calibri"/>
              </a:rPr>
              <a:t> </a:t>
            </a:r>
            <a:r>
              <a:rPr sz="2400" spc="-10" dirty="0">
                <a:latin typeface="Calibri"/>
                <a:cs typeface="Calibri"/>
              </a:rPr>
              <a:t>password)</a:t>
            </a:r>
            <a:endParaRPr sz="2400">
              <a:latin typeface="Calibri"/>
              <a:cs typeface="Calibri"/>
            </a:endParaRPr>
          </a:p>
        </p:txBody>
      </p:sp>
      <p:sp>
        <p:nvSpPr>
          <p:cNvPr id="5" name="object 5"/>
          <p:cNvSpPr txBox="1"/>
          <p:nvPr/>
        </p:nvSpPr>
        <p:spPr>
          <a:xfrm>
            <a:off x="8862855" y="4584700"/>
            <a:ext cx="2934970" cy="452120"/>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C00000"/>
                </a:solidFill>
                <a:latin typeface="Calibri"/>
                <a:cs typeface="Calibri"/>
              </a:rPr>
              <a:t>Why</a:t>
            </a:r>
            <a:r>
              <a:rPr sz="2800" b="1" spc="-25" dirty="0">
                <a:solidFill>
                  <a:srgbClr val="C00000"/>
                </a:solidFill>
                <a:latin typeface="Calibri"/>
                <a:cs typeface="Calibri"/>
              </a:rPr>
              <a:t> </a:t>
            </a:r>
            <a:r>
              <a:rPr sz="2800" b="1" dirty="0">
                <a:solidFill>
                  <a:srgbClr val="C00000"/>
                </a:solidFill>
                <a:latin typeface="Calibri"/>
                <a:cs typeface="Calibri"/>
              </a:rPr>
              <a:t>do</a:t>
            </a:r>
            <a:r>
              <a:rPr sz="2800" b="1" spc="-30" dirty="0">
                <a:solidFill>
                  <a:srgbClr val="C00000"/>
                </a:solidFill>
                <a:latin typeface="Calibri"/>
                <a:cs typeface="Calibri"/>
              </a:rPr>
              <a:t> </a:t>
            </a:r>
            <a:r>
              <a:rPr sz="2800" b="1" dirty="0">
                <a:solidFill>
                  <a:srgbClr val="C00000"/>
                </a:solidFill>
                <a:latin typeface="Calibri"/>
                <a:cs typeface="Calibri"/>
              </a:rPr>
              <a:t>we</a:t>
            </a:r>
            <a:r>
              <a:rPr sz="2800" b="1" spc="-20" dirty="0">
                <a:solidFill>
                  <a:srgbClr val="C00000"/>
                </a:solidFill>
                <a:latin typeface="Calibri"/>
                <a:cs typeface="Calibri"/>
              </a:rPr>
              <a:t> </a:t>
            </a:r>
            <a:r>
              <a:rPr sz="2800" b="1" dirty="0">
                <a:solidFill>
                  <a:srgbClr val="C00000"/>
                </a:solidFill>
                <a:latin typeface="Calibri"/>
                <a:cs typeface="Calibri"/>
              </a:rPr>
              <a:t>do</a:t>
            </a:r>
            <a:r>
              <a:rPr sz="2800" b="1" spc="-25" dirty="0">
                <a:solidFill>
                  <a:srgbClr val="C00000"/>
                </a:solidFill>
                <a:latin typeface="Calibri"/>
                <a:cs typeface="Calibri"/>
              </a:rPr>
              <a:t> </a:t>
            </a:r>
            <a:r>
              <a:rPr sz="2800" b="1" spc="-20" dirty="0">
                <a:solidFill>
                  <a:srgbClr val="C00000"/>
                </a:solidFill>
                <a:latin typeface="Calibri"/>
                <a:cs typeface="Calibri"/>
              </a:rPr>
              <a:t>this?</a:t>
            </a:r>
            <a:endParaRPr sz="280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32155" rIns="0" bIns="0" rtlCol="0">
            <a:spAutoFit/>
          </a:bodyPr>
          <a:lstStyle/>
          <a:p>
            <a:pPr marL="230504">
              <a:lnSpc>
                <a:spcPct val="100000"/>
              </a:lnSpc>
              <a:spcBef>
                <a:spcPts val="100"/>
              </a:spcBef>
            </a:pPr>
            <a:r>
              <a:rPr dirty="0"/>
              <a:t>Invoking</a:t>
            </a:r>
            <a:r>
              <a:rPr spc="-145" dirty="0"/>
              <a:t> </a:t>
            </a:r>
            <a:r>
              <a:rPr dirty="0"/>
              <a:t>Programs</a:t>
            </a:r>
            <a:r>
              <a:rPr spc="-130" dirty="0"/>
              <a:t> </a:t>
            </a:r>
            <a:r>
              <a:rPr dirty="0"/>
              <a:t>Safely</a:t>
            </a:r>
            <a:r>
              <a:rPr spc="-135" dirty="0"/>
              <a:t> </a:t>
            </a:r>
            <a:r>
              <a:rPr dirty="0"/>
              <a:t>(</a:t>
            </a:r>
            <a:r>
              <a:rPr spc="-130" dirty="0"/>
              <a:t> </a:t>
            </a:r>
            <a:r>
              <a:rPr spc="-10" dirty="0"/>
              <a:t>Continued)</a:t>
            </a:r>
          </a:p>
        </p:txBody>
      </p:sp>
      <p:grpSp>
        <p:nvGrpSpPr>
          <p:cNvPr id="3" name="object 3"/>
          <p:cNvGrpSpPr/>
          <p:nvPr/>
        </p:nvGrpSpPr>
        <p:grpSpPr>
          <a:xfrm>
            <a:off x="710183" y="1679448"/>
            <a:ext cx="8760460" cy="3427729"/>
            <a:chOff x="710183" y="1679448"/>
            <a:chExt cx="8760460" cy="3427729"/>
          </a:xfrm>
        </p:grpSpPr>
        <p:pic>
          <p:nvPicPr>
            <p:cNvPr id="4" name="object 4"/>
            <p:cNvPicPr/>
            <p:nvPr/>
          </p:nvPicPr>
          <p:blipFill>
            <a:blip r:embed="rId3" cstate="print"/>
            <a:stretch>
              <a:fillRect/>
            </a:stretch>
          </p:blipFill>
          <p:spPr>
            <a:xfrm>
              <a:off x="710183" y="1679448"/>
              <a:ext cx="8759952" cy="3410712"/>
            </a:xfrm>
            <a:prstGeom prst="rect">
              <a:avLst/>
            </a:prstGeom>
          </p:spPr>
        </p:pic>
        <p:sp>
          <p:nvSpPr>
            <p:cNvPr id="5" name="object 5"/>
            <p:cNvSpPr/>
            <p:nvPr/>
          </p:nvSpPr>
          <p:spPr>
            <a:xfrm>
              <a:off x="1881031" y="4826642"/>
              <a:ext cx="1406525" cy="261620"/>
            </a:xfrm>
            <a:custGeom>
              <a:avLst/>
              <a:gdLst/>
              <a:ahLst/>
              <a:cxnLst/>
              <a:rect l="l" t="t" r="r" b="b"/>
              <a:pathLst>
                <a:path w="1406525" h="261620">
                  <a:moveTo>
                    <a:pt x="0" y="0"/>
                  </a:moveTo>
                  <a:lnTo>
                    <a:pt x="1406179" y="0"/>
                  </a:lnTo>
                  <a:lnTo>
                    <a:pt x="1406179" y="261310"/>
                  </a:lnTo>
                  <a:lnTo>
                    <a:pt x="0" y="261310"/>
                  </a:lnTo>
                  <a:lnTo>
                    <a:pt x="0" y="0"/>
                  </a:lnTo>
                  <a:close/>
                </a:path>
              </a:pathLst>
            </a:custGeom>
            <a:ln w="38100">
              <a:solidFill>
                <a:srgbClr val="C00000"/>
              </a:solidFill>
            </a:ln>
          </p:spPr>
          <p:txBody>
            <a:bodyPr wrap="square" lIns="0" tIns="0" rIns="0" bIns="0" rtlCol="0"/>
            <a:lstStyle/>
            <a:p>
              <a:endParaRPr/>
            </a:p>
          </p:txBody>
        </p:sp>
      </p:grpSp>
      <p:sp>
        <p:nvSpPr>
          <p:cNvPr id="6" name="object 6"/>
          <p:cNvSpPr/>
          <p:nvPr/>
        </p:nvSpPr>
        <p:spPr>
          <a:xfrm>
            <a:off x="2445222" y="5287148"/>
            <a:ext cx="278130" cy="405130"/>
          </a:xfrm>
          <a:custGeom>
            <a:avLst/>
            <a:gdLst/>
            <a:ahLst/>
            <a:cxnLst/>
            <a:rect l="l" t="t" r="r" b="b"/>
            <a:pathLst>
              <a:path w="278130" h="405129">
                <a:moveTo>
                  <a:pt x="0" y="266217"/>
                </a:moveTo>
                <a:lnTo>
                  <a:pt x="69448" y="266217"/>
                </a:lnTo>
                <a:lnTo>
                  <a:pt x="69448" y="0"/>
                </a:lnTo>
                <a:lnTo>
                  <a:pt x="208345" y="0"/>
                </a:lnTo>
                <a:lnTo>
                  <a:pt x="208345" y="266217"/>
                </a:lnTo>
                <a:lnTo>
                  <a:pt x="277793" y="266217"/>
                </a:lnTo>
                <a:lnTo>
                  <a:pt x="138896" y="405114"/>
                </a:lnTo>
                <a:lnTo>
                  <a:pt x="0" y="266217"/>
                </a:lnTo>
                <a:close/>
              </a:path>
            </a:pathLst>
          </a:custGeom>
          <a:ln w="12700">
            <a:solidFill>
              <a:srgbClr val="41719C"/>
            </a:solidFill>
          </a:ln>
        </p:spPr>
        <p:txBody>
          <a:bodyPr wrap="square" lIns="0" tIns="0" rIns="0" bIns="0" rtlCol="0"/>
          <a:lstStyle/>
          <a:p>
            <a:endParaRPr/>
          </a:p>
        </p:txBody>
      </p:sp>
      <p:sp>
        <p:nvSpPr>
          <p:cNvPr id="7" name="object 7"/>
          <p:cNvSpPr txBox="1"/>
          <p:nvPr/>
        </p:nvSpPr>
        <p:spPr>
          <a:xfrm>
            <a:off x="921273" y="5757164"/>
            <a:ext cx="522859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latin typeface="Calibri"/>
                <a:cs typeface="Calibri"/>
              </a:rPr>
              <a:t>The</a:t>
            </a:r>
            <a:r>
              <a:rPr sz="2400" spc="-50" dirty="0">
                <a:solidFill>
                  <a:srgbClr val="C00000"/>
                </a:solidFill>
                <a:latin typeface="Calibri"/>
                <a:cs typeface="Calibri"/>
              </a:rPr>
              <a:t> </a:t>
            </a:r>
            <a:r>
              <a:rPr sz="2400" dirty="0">
                <a:solidFill>
                  <a:srgbClr val="C00000"/>
                </a:solidFill>
                <a:latin typeface="Calibri"/>
                <a:cs typeface="Calibri"/>
              </a:rPr>
              <a:t>data</a:t>
            </a:r>
            <a:r>
              <a:rPr sz="2400" spc="-40" dirty="0">
                <a:solidFill>
                  <a:srgbClr val="C00000"/>
                </a:solidFill>
                <a:latin typeface="Calibri"/>
                <a:cs typeface="Calibri"/>
              </a:rPr>
              <a:t> </a:t>
            </a:r>
            <a:r>
              <a:rPr sz="2400" dirty="0">
                <a:solidFill>
                  <a:srgbClr val="C00000"/>
                </a:solidFill>
                <a:latin typeface="Calibri"/>
                <a:cs typeface="Calibri"/>
              </a:rPr>
              <a:t>are</a:t>
            </a:r>
            <a:r>
              <a:rPr sz="2400" spc="-35" dirty="0">
                <a:solidFill>
                  <a:srgbClr val="C00000"/>
                </a:solidFill>
                <a:latin typeface="Calibri"/>
                <a:cs typeface="Calibri"/>
              </a:rPr>
              <a:t> </a:t>
            </a:r>
            <a:r>
              <a:rPr sz="2400" dirty="0">
                <a:solidFill>
                  <a:srgbClr val="C00000"/>
                </a:solidFill>
                <a:latin typeface="Calibri"/>
                <a:cs typeface="Calibri"/>
              </a:rPr>
              <a:t>still</a:t>
            </a:r>
            <a:r>
              <a:rPr sz="2400" spc="-45" dirty="0">
                <a:solidFill>
                  <a:srgbClr val="C00000"/>
                </a:solidFill>
                <a:latin typeface="Calibri"/>
                <a:cs typeface="Calibri"/>
              </a:rPr>
              <a:t> </a:t>
            </a:r>
            <a:r>
              <a:rPr sz="2400" dirty="0">
                <a:solidFill>
                  <a:srgbClr val="C00000"/>
                </a:solidFill>
                <a:latin typeface="Calibri"/>
                <a:cs typeface="Calibri"/>
              </a:rPr>
              <a:t>treated</a:t>
            </a:r>
            <a:r>
              <a:rPr sz="2400" spc="-40" dirty="0">
                <a:solidFill>
                  <a:srgbClr val="C00000"/>
                </a:solidFill>
                <a:latin typeface="Calibri"/>
                <a:cs typeface="Calibri"/>
              </a:rPr>
              <a:t> </a:t>
            </a:r>
            <a:r>
              <a:rPr sz="2400" dirty="0">
                <a:solidFill>
                  <a:srgbClr val="C00000"/>
                </a:solidFill>
                <a:latin typeface="Calibri"/>
                <a:cs typeface="Calibri"/>
              </a:rPr>
              <a:t>as</a:t>
            </a:r>
            <a:r>
              <a:rPr sz="2400" spc="-45" dirty="0">
                <a:solidFill>
                  <a:srgbClr val="C00000"/>
                </a:solidFill>
                <a:latin typeface="Calibri"/>
                <a:cs typeface="Calibri"/>
              </a:rPr>
              <a:t> </a:t>
            </a:r>
            <a:r>
              <a:rPr sz="2400" dirty="0">
                <a:solidFill>
                  <a:srgbClr val="C00000"/>
                </a:solidFill>
                <a:latin typeface="Calibri"/>
                <a:cs typeface="Calibri"/>
              </a:rPr>
              <a:t>data,</a:t>
            </a:r>
            <a:r>
              <a:rPr sz="2400" spc="-40" dirty="0">
                <a:solidFill>
                  <a:srgbClr val="C00000"/>
                </a:solidFill>
                <a:latin typeface="Calibri"/>
                <a:cs typeface="Calibri"/>
              </a:rPr>
              <a:t> </a:t>
            </a:r>
            <a:r>
              <a:rPr sz="2400" dirty="0">
                <a:solidFill>
                  <a:srgbClr val="C00000"/>
                </a:solidFill>
                <a:latin typeface="Calibri"/>
                <a:cs typeface="Calibri"/>
              </a:rPr>
              <a:t>not</a:t>
            </a:r>
            <a:r>
              <a:rPr sz="2400" spc="-45" dirty="0">
                <a:solidFill>
                  <a:srgbClr val="C00000"/>
                </a:solidFill>
                <a:latin typeface="Calibri"/>
                <a:cs typeface="Calibri"/>
              </a:rPr>
              <a:t> </a:t>
            </a:r>
            <a:r>
              <a:rPr sz="2400" spc="-20" dirty="0">
                <a:solidFill>
                  <a:srgbClr val="C00000"/>
                </a:solidFill>
                <a:latin typeface="Calibri"/>
                <a:cs typeface="Calibri"/>
              </a:rPr>
              <a:t>code</a:t>
            </a:r>
            <a:endParaRPr sz="240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0276" rIns="0" bIns="0" rtlCol="0">
            <a:spAutoFit/>
          </a:bodyPr>
          <a:lstStyle/>
          <a:p>
            <a:pPr marL="601345">
              <a:lnSpc>
                <a:spcPct val="100000"/>
              </a:lnSpc>
              <a:spcBef>
                <a:spcPts val="100"/>
              </a:spcBef>
            </a:pPr>
            <a:r>
              <a:rPr dirty="0"/>
              <a:t>Additional</a:t>
            </a:r>
            <a:r>
              <a:rPr spc="-25" dirty="0"/>
              <a:t> </a:t>
            </a:r>
            <a:r>
              <a:rPr spc="-10" dirty="0"/>
              <a:t>Consideration</a:t>
            </a:r>
          </a:p>
        </p:txBody>
      </p:sp>
      <p:sp>
        <p:nvSpPr>
          <p:cNvPr id="3" name="object 3"/>
          <p:cNvSpPr txBox="1"/>
          <p:nvPr/>
        </p:nvSpPr>
        <p:spPr>
          <a:xfrm>
            <a:off x="916939" y="1795779"/>
            <a:ext cx="10036175" cy="1557655"/>
          </a:xfrm>
          <a:prstGeom prst="rect">
            <a:avLst/>
          </a:prstGeom>
        </p:spPr>
        <p:txBody>
          <a:bodyPr vert="horz" wrap="square" lIns="0" tIns="63500" rIns="0" bIns="0" rtlCol="0">
            <a:spAutoFit/>
          </a:bodyPr>
          <a:lstStyle/>
          <a:p>
            <a:pPr marL="241300" marR="5080" indent="-228600">
              <a:lnSpc>
                <a:spcPts val="3000"/>
              </a:lnSpc>
              <a:spcBef>
                <a:spcPts val="500"/>
              </a:spcBef>
              <a:buFont typeface="Arial"/>
              <a:buChar char="•"/>
              <a:tabLst>
                <a:tab pos="241300" algn="l"/>
              </a:tabLst>
            </a:pPr>
            <a:r>
              <a:rPr sz="2800" dirty="0">
                <a:latin typeface="Calibri"/>
                <a:cs typeface="Calibri"/>
              </a:rPr>
              <a:t>Some</a:t>
            </a:r>
            <a:r>
              <a:rPr sz="2800" spc="-55" dirty="0">
                <a:latin typeface="Calibri"/>
                <a:cs typeface="Calibri"/>
              </a:rPr>
              <a:t> </a:t>
            </a:r>
            <a:r>
              <a:rPr sz="2800" dirty="0">
                <a:latin typeface="Calibri"/>
                <a:cs typeface="Calibri"/>
              </a:rPr>
              <a:t>functions</a:t>
            </a:r>
            <a:r>
              <a:rPr sz="2800" spc="-45" dirty="0">
                <a:latin typeface="Calibri"/>
                <a:cs typeface="Calibri"/>
              </a:rPr>
              <a:t> </a:t>
            </a:r>
            <a:r>
              <a:rPr sz="2800" dirty="0">
                <a:latin typeface="Calibri"/>
                <a:cs typeface="Calibri"/>
              </a:rPr>
              <a:t>in</a:t>
            </a:r>
            <a:r>
              <a:rPr sz="2800" spc="-40" dirty="0">
                <a:latin typeface="Calibri"/>
                <a:cs typeface="Calibri"/>
              </a:rPr>
              <a:t> </a:t>
            </a:r>
            <a:r>
              <a:rPr sz="2800" dirty="0">
                <a:latin typeface="Calibri"/>
                <a:cs typeface="Calibri"/>
              </a:rPr>
              <a:t>the</a:t>
            </a:r>
            <a:r>
              <a:rPr sz="2800" spc="-55" dirty="0">
                <a:latin typeface="Calibri"/>
                <a:cs typeface="Calibri"/>
              </a:rPr>
              <a:t> </a:t>
            </a:r>
            <a:r>
              <a:rPr sz="2800" dirty="0">
                <a:latin typeface="Calibri"/>
                <a:cs typeface="Calibri"/>
              </a:rPr>
              <a:t>exec()</a:t>
            </a:r>
            <a:r>
              <a:rPr sz="2800" spc="-45" dirty="0">
                <a:latin typeface="Calibri"/>
                <a:cs typeface="Calibri"/>
              </a:rPr>
              <a:t> </a:t>
            </a:r>
            <a:r>
              <a:rPr sz="2800" dirty="0">
                <a:latin typeface="Calibri"/>
                <a:cs typeface="Calibri"/>
              </a:rPr>
              <a:t>family</a:t>
            </a:r>
            <a:r>
              <a:rPr sz="2800" spc="-50" dirty="0">
                <a:latin typeface="Calibri"/>
                <a:cs typeface="Calibri"/>
              </a:rPr>
              <a:t> </a:t>
            </a:r>
            <a:r>
              <a:rPr sz="2800" dirty="0">
                <a:latin typeface="Calibri"/>
                <a:cs typeface="Calibri"/>
              </a:rPr>
              <a:t>behave</a:t>
            </a:r>
            <a:r>
              <a:rPr sz="2800" spc="-55" dirty="0">
                <a:latin typeface="Calibri"/>
                <a:cs typeface="Calibri"/>
              </a:rPr>
              <a:t> </a:t>
            </a:r>
            <a:r>
              <a:rPr sz="2800" dirty="0">
                <a:latin typeface="Calibri"/>
                <a:cs typeface="Calibri"/>
              </a:rPr>
              <a:t>similarly</a:t>
            </a:r>
            <a:r>
              <a:rPr sz="2800" spc="-50" dirty="0">
                <a:latin typeface="Calibri"/>
                <a:cs typeface="Calibri"/>
              </a:rPr>
              <a:t> </a:t>
            </a:r>
            <a:r>
              <a:rPr sz="2800" dirty="0">
                <a:latin typeface="Calibri"/>
                <a:cs typeface="Calibri"/>
              </a:rPr>
              <a:t>to</a:t>
            </a:r>
            <a:r>
              <a:rPr sz="2800" spc="-50" dirty="0">
                <a:latin typeface="Calibri"/>
                <a:cs typeface="Calibri"/>
              </a:rPr>
              <a:t> </a:t>
            </a:r>
            <a:r>
              <a:rPr sz="2800" spc="-10" dirty="0">
                <a:latin typeface="Calibri"/>
                <a:cs typeface="Calibri"/>
              </a:rPr>
              <a:t>execve(),</a:t>
            </a:r>
            <a:r>
              <a:rPr sz="2800" spc="-40" dirty="0">
                <a:latin typeface="Calibri"/>
                <a:cs typeface="Calibri"/>
              </a:rPr>
              <a:t> </a:t>
            </a:r>
            <a:r>
              <a:rPr sz="2800" spc="-25" dirty="0">
                <a:latin typeface="Calibri"/>
                <a:cs typeface="Calibri"/>
              </a:rPr>
              <a:t>but </a:t>
            </a:r>
            <a:r>
              <a:rPr sz="2800" dirty="0">
                <a:latin typeface="Calibri"/>
                <a:cs typeface="Calibri"/>
              </a:rPr>
              <a:t>may</a:t>
            </a:r>
            <a:r>
              <a:rPr sz="2800" spc="-25" dirty="0">
                <a:latin typeface="Calibri"/>
                <a:cs typeface="Calibri"/>
              </a:rPr>
              <a:t> </a:t>
            </a:r>
            <a:r>
              <a:rPr sz="2800" dirty="0">
                <a:latin typeface="Calibri"/>
                <a:cs typeface="Calibri"/>
              </a:rPr>
              <a:t>not</a:t>
            </a:r>
            <a:r>
              <a:rPr sz="2800" spc="-20" dirty="0">
                <a:latin typeface="Calibri"/>
                <a:cs typeface="Calibri"/>
              </a:rPr>
              <a:t> </a:t>
            </a:r>
            <a:r>
              <a:rPr sz="2800" dirty="0">
                <a:latin typeface="Calibri"/>
                <a:cs typeface="Calibri"/>
              </a:rPr>
              <a:t>be</a:t>
            </a:r>
            <a:r>
              <a:rPr sz="2800" spc="-25" dirty="0">
                <a:latin typeface="Calibri"/>
                <a:cs typeface="Calibri"/>
              </a:rPr>
              <a:t> </a:t>
            </a:r>
            <a:r>
              <a:rPr sz="2800" spc="-20" dirty="0">
                <a:latin typeface="Calibri"/>
                <a:cs typeface="Calibri"/>
              </a:rPr>
              <a:t>safe</a:t>
            </a:r>
            <a:endParaRPr sz="2800">
              <a:latin typeface="Calibri"/>
              <a:cs typeface="Calibri"/>
            </a:endParaRPr>
          </a:p>
          <a:p>
            <a:pPr marL="698500" marR="425450" lvl="1" indent="-228600">
              <a:lnSpc>
                <a:spcPts val="2590"/>
              </a:lnSpc>
              <a:spcBef>
                <a:spcPts val="520"/>
              </a:spcBef>
              <a:buFont typeface="Arial"/>
              <a:buChar char="•"/>
              <a:tabLst>
                <a:tab pos="698500" algn="l"/>
              </a:tabLst>
            </a:pPr>
            <a:r>
              <a:rPr sz="2400" dirty="0">
                <a:latin typeface="Calibri"/>
                <a:cs typeface="Calibri"/>
              </a:rPr>
              <a:t>execlp(),</a:t>
            </a:r>
            <a:r>
              <a:rPr sz="2400" spc="-55" dirty="0">
                <a:latin typeface="Calibri"/>
                <a:cs typeface="Calibri"/>
              </a:rPr>
              <a:t> </a:t>
            </a:r>
            <a:r>
              <a:rPr sz="2400" dirty="0">
                <a:latin typeface="Calibri"/>
                <a:cs typeface="Calibri"/>
              </a:rPr>
              <a:t>execvp()</a:t>
            </a:r>
            <a:r>
              <a:rPr sz="2400" spc="-55" dirty="0">
                <a:latin typeface="Calibri"/>
                <a:cs typeface="Calibri"/>
              </a:rPr>
              <a:t> </a:t>
            </a:r>
            <a:r>
              <a:rPr sz="2400" dirty="0">
                <a:latin typeface="Calibri"/>
                <a:cs typeface="Calibri"/>
              </a:rPr>
              <a:t>and</a:t>
            </a:r>
            <a:r>
              <a:rPr sz="2400" spc="-55" dirty="0">
                <a:latin typeface="Calibri"/>
                <a:cs typeface="Calibri"/>
              </a:rPr>
              <a:t> </a:t>
            </a:r>
            <a:r>
              <a:rPr sz="2400" dirty="0">
                <a:latin typeface="Calibri"/>
                <a:cs typeface="Calibri"/>
              </a:rPr>
              <a:t>execvpe()</a:t>
            </a:r>
            <a:r>
              <a:rPr sz="2400" spc="-55" dirty="0">
                <a:latin typeface="Calibri"/>
                <a:cs typeface="Calibri"/>
              </a:rPr>
              <a:t> </a:t>
            </a:r>
            <a:r>
              <a:rPr sz="2400" dirty="0">
                <a:latin typeface="Calibri"/>
                <a:cs typeface="Calibri"/>
              </a:rPr>
              <a:t>duplicate</a:t>
            </a:r>
            <a:r>
              <a:rPr sz="2400" spc="-45" dirty="0">
                <a:latin typeface="Calibri"/>
                <a:cs typeface="Calibri"/>
              </a:rPr>
              <a:t> </a:t>
            </a:r>
            <a:r>
              <a:rPr sz="2400" dirty="0">
                <a:latin typeface="Calibri"/>
                <a:cs typeface="Calibri"/>
              </a:rPr>
              <a:t>the</a:t>
            </a:r>
            <a:r>
              <a:rPr sz="2400" spc="-50" dirty="0">
                <a:latin typeface="Calibri"/>
                <a:cs typeface="Calibri"/>
              </a:rPr>
              <a:t> </a:t>
            </a:r>
            <a:r>
              <a:rPr sz="2400" dirty="0">
                <a:latin typeface="Calibri"/>
                <a:cs typeface="Calibri"/>
              </a:rPr>
              <a:t>actions</a:t>
            </a:r>
            <a:r>
              <a:rPr sz="2400" spc="-50" dirty="0">
                <a:latin typeface="Calibri"/>
                <a:cs typeface="Calibri"/>
              </a:rPr>
              <a:t> </a:t>
            </a:r>
            <a:r>
              <a:rPr sz="2400" dirty="0">
                <a:latin typeface="Calibri"/>
                <a:cs typeface="Calibri"/>
              </a:rPr>
              <a:t>of</a:t>
            </a:r>
            <a:r>
              <a:rPr sz="2400" spc="-55" dirty="0">
                <a:latin typeface="Calibri"/>
                <a:cs typeface="Calibri"/>
              </a:rPr>
              <a:t> </a:t>
            </a:r>
            <a:r>
              <a:rPr sz="2400" dirty="0">
                <a:latin typeface="Calibri"/>
                <a:cs typeface="Calibri"/>
              </a:rPr>
              <a:t>the</a:t>
            </a:r>
            <a:r>
              <a:rPr sz="2400" spc="-45" dirty="0">
                <a:latin typeface="Calibri"/>
                <a:cs typeface="Calibri"/>
              </a:rPr>
              <a:t> </a:t>
            </a:r>
            <a:r>
              <a:rPr sz="2400" dirty="0">
                <a:latin typeface="Calibri"/>
                <a:cs typeface="Calibri"/>
              </a:rPr>
              <a:t>shell.</a:t>
            </a:r>
            <a:r>
              <a:rPr sz="2400" spc="-60" dirty="0">
                <a:latin typeface="Calibri"/>
                <a:cs typeface="Calibri"/>
              </a:rPr>
              <a:t> </a:t>
            </a:r>
            <a:r>
              <a:rPr sz="2400" spc="-10" dirty="0">
                <a:latin typeface="Calibri"/>
                <a:cs typeface="Calibri"/>
              </a:rPr>
              <a:t>These </a:t>
            </a:r>
            <a:r>
              <a:rPr sz="2400" dirty="0">
                <a:latin typeface="Calibri"/>
                <a:cs typeface="Calibri"/>
              </a:rPr>
              <a:t>functions</a:t>
            </a:r>
            <a:r>
              <a:rPr sz="2400" spc="-60" dirty="0">
                <a:latin typeface="Calibri"/>
                <a:cs typeface="Calibri"/>
              </a:rPr>
              <a:t> </a:t>
            </a:r>
            <a:r>
              <a:rPr sz="2400" dirty="0">
                <a:latin typeface="Calibri"/>
                <a:cs typeface="Calibri"/>
              </a:rPr>
              <a:t>can</a:t>
            </a:r>
            <a:r>
              <a:rPr sz="2400" spc="-45" dirty="0">
                <a:latin typeface="Calibri"/>
                <a:cs typeface="Calibri"/>
              </a:rPr>
              <a:t> </a:t>
            </a:r>
            <a:r>
              <a:rPr sz="2400" dirty="0">
                <a:latin typeface="Calibri"/>
                <a:cs typeface="Calibri"/>
              </a:rPr>
              <a:t>be</a:t>
            </a:r>
            <a:r>
              <a:rPr sz="2400" spc="-45" dirty="0">
                <a:latin typeface="Calibri"/>
                <a:cs typeface="Calibri"/>
              </a:rPr>
              <a:t> </a:t>
            </a:r>
            <a:r>
              <a:rPr sz="2400" spc="-10" dirty="0">
                <a:latin typeface="Calibri"/>
                <a:cs typeface="Calibri"/>
              </a:rPr>
              <a:t>attacked</a:t>
            </a:r>
            <a:r>
              <a:rPr sz="2400" spc="-45" dirty="0">
                <a:latin typeface="Calibri"/>
                <a:cs typeface="Calibri"/>
              </a:rPr>
              <a:t> </a:t>
            </a:r>
            <a:r>
              <a:rPr sz="2400" dirty="0">
                <a:latin typeface="Calibri"/>
                <a:cs typeface="Calibri"/>
              </a:rPr>
              <a:t>using</a:t>
            </a:r>
            <a:r>
              <a:rPr sz="2400" spc="-45" dirty="0">
                <a:latin typeface="Calibri"/>
                <a:cs typeface="Calibri"/>
              </a:rPr>
              <a:t> </a:t>
            </a:r>
            <a:r>
              <a:rPr sz="2400" dirty="0">
                <a:latin typeface="Calibri"/>
                <a:cs typeface="Calibri"/>
              </a:rPr>
              <a:t>the</a:t>
            </a:r>
            <a:r>
              <a:rPr sz="2400" spc="-45" dirty="0">
                <a:latin typeface="Calibri"/>
                <a:cs typeface="Calibri"/>
              </a:rPr>
              <a:t> </a:t>
            </a:r>
            <a:r>
              <a:rPr sz="2400" spc="-80" dirty="0">
                <a:latin typeface="Calibri"/>
                <a:cs typeface="Calibri"/>
              </a:rPr>
              <a:t>PATH</a:t>
            </a:r>
            <a:r>
              <a:rPr sz="2400" spc="-45" dirty="0">
                <a:latin typeface="Calibri"/>
                <a:cs typeface="Calibri"/>
              </a:rPr>
              <a:t> </a:t>
            </a:r>
            <a:r>
              <a:rPr sz="2400" dirty="0">
                <a:latin typeface="Calibri"/>
                <a:cs typeface="Calibri"/>
              </a:rPr>
              <a:t>Environment</a:t>
            </a:r>
            <a:r>
              <a:rPr sz="2400" spc="-45" dirty="0">
                <a:latin typeface="Calibri"/>
                <a:cs typeface="Calibri"/>
              </a:rPr>
              <a:t> </a:t>
            </a:r>
            <a:r>
              <a:rPr sz="2400" spc="-10" dirty="0">
                <a:latin typeface="Calibri"/>
                <a:cs typeface="Calibri"/>
              </a:rPr>
              <a:t>Variable</a:t>
            </a:r>
            <a:endParaRPr sz="240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6330" y="299211"/>
            <a:ext cx="9971405" cy="635000"/>
          </a:xfrm>
          <a:prstGeom prst="rect">
            <a:avLst/>
          </a:prstGeom>
        </p:spPr>
        <p:txBody>
          <a:bodyPr vert="horz" wrap="square" lIns="0" tIns="12700" rIns="0" bIns="0" rtlCol="0">
            <a:spAutoFit/>
          </a:bodyPr>
          <a:lstStyle/>
          <a:p>
            <a:pPr marL="12700">
              <a:lnSpc>
                <a:spcPct val="100000"/>
              </a:lnSpc>
              <a:spcBef>
                <a:spcPts val="100"/>
              </a:spcBef>
            </a:pPr>
            <a:r>
              <a:rPr sz="4000" dirty="0"/>
              <a:t>Invoking</a:t>
            </a:r>
            <a:r>
              <a:rPr sz="4000" spc="-60" dirty="0"/>
              <a:t> </a:t>
            </a:r>
            <a:r>
              <a:rPr sz="4000" dirty="0"/>
              <a:t>External</a:t>
            </a:r>
            <a:r>
              <a:rPr sz="4000" spc="-50" dirty="0"/>
              <a:t> </a:t>
            </a:r>
            <a:r>
              <a:rPr sz="4000" dirty="0"/>
              <a:t>Commands</a:t>
            </a:r>
            <a:r>
              <a:rPr sz="4000" spc="-45" dirty="0"/>
              <a:t> </a:t>
            </a:r>
            <a:r>
              <a:rPr sz="4000" dirty="0"/>
              <a:t>in</a:t>
            </a:r>
            <a:r>
              <a:rPr sz="4000" spc="-55" dirty="0"/>
              <a:t> </a:t>
            </a:r>
            <a:r>
              <a:rPr sz="4000" dirty="0"/>
              <a:t>Other</a:t>
            </a:r>
            <a:r>
              <a:rPr sz="4000" spc="-50" dirty="0"/>
              <a:t> </a:t>
            </a:r>
            <a:r>
              <a:rPr sz="4000" spc="-10" dirty="0"/>
              <a:t>Languages</a:t>
            </a:r>
            <a:endParaRPr sz="4000"/>
          </a:p>
        </p:txBody>
      </p:sp>
      <p:sp>
        <p:nvSpPr>
          <p:cNvPr id="3" name="object 3"/>
          <p:cNvSpPr txBox="1"/>
          <p:nvPr/>
        </p:nvSpPr>
        <p:spPr>
          <a:xfrm>
            <a:off x="546330" y="1075436"/>
            <a:ext cx="9630410" cy="2072639"/>
          </a:xfrm>
          <a:prstGeom prst="rect">
            <a:avLst/>
          </a:prstGeom>
        </p:spPr>
        <p:txBody>
          <a:bodyPr vert="horz" wrap="square" lIns="0" tIns="104140" rIns="0" bIns="0" rtlCol="0">
            <a:spAutoFit/>
          </a:bodyPr>
          <a:lstStyle/>
          <a:p>
            <a:pPr marL="241300" indent="-228600">
              <a:lnSpc>
                <a:spcPct val="100000"/>
              </a:lnSpc>
              <a:spcBef>
                <a:spcPts val="820"/>
              </a:spcBef>
              <a:buFont typeface="Arial"/>
              <a:buChar char="•"/>
              <a:tabLst>
                <a:tab pos="241300" algn="l"/>
              </a:tabLst>
            </a:pPr>
            <a:r>
              <a:rPr sz="2400" dirty="0">
                <a:latin typeface="Calibri"/>
                <a:cs typeface="Calibri"/>
              </a:rPr>
              <a:t>Risk</a:t>
            </a:r>
            <a:r>
              <a:rPr sz="2400" spc="-50" dirty="0">
                <a:latin typeface="Calibri"/>
                <a:cs typeface="Calibri"/>
              </a:rPr>
              <a:t> </a:t>
            </a:r>
            <a:r>
              <a:rPr sz="2400" dirty="0">
                <a:latin typeface="Calibri"/>
                <a:cs typeface="Calibri"/>
              </a:rPr>
              <a:t>of</a:t>
            </a:r>
            <a:r>
              <a:rPr sz="2400" spc="-30" dirty="0">
                <a:latin typeface="Calibri"/>
                <a:cs typeface="Calibri"/>
              </a:rPr>
              <a:t> </a:t>
            </a:r>
            <a:r>
              <a:rPr sz="2400" dirty="0">
                <a:latin typeface="Calibri"/>
                <a:cs typeface="Calibri"/>
              </a:rPr>
              <a:t>invoking</a:t>
            </a:r>
            <a:r>
              <a:rPr sz="2400" spc="-35" dirty="0">
                <a:latin typeface="Calibri"/>
                <a:cs typeface="Calibri"/>
              </a:rPr>
              <a:t> </a:t>
            </a:r>
            <a:r>
              <a:rPr sz="2400" dirty="0">
                <a:latin typeface="Calibri"/>
                <a:cs typeface="Calibri"/>
              </a:rPr>
              <a:t>external</a:t>
            </a:r>
            <a:r>
              <a:rPr sz="2400" spc="-40" dirty="0">
                <a:latin typeface="Calibri"/>
                <a:cs typeface="Calibri"/>
              </a:rPr>
              <a:t> </a:t>
            </a:r>
            <a:r>
              <a:rPr sz="2400" dirty="0">
                <a:latin typeface="Calibri"/>
                <a:cs typeface="Calibri"/>
              </a:rPr>
              <a:t>commands</a:t>
            </a:r>
            <a:r>
              <a:rPr sz="2400" spc="-40" dirty="0">
                <a:latin typeface="Calibri"/>
                <a:cs typeface="Calibri"/>
              </a:rPr>
              <a:t> </a:t>
            </a:r>
            <a:r>
              <a:rPr sz="2400" dirty="0">
                <a:latin typeface="Calibri"/>
                <a:cs typeface="Calibri"/>
              </a:rPr>
              <a:t>is</a:t>
            </a:r>
            <a:r>
              <a:rPr sz="2400" spc="-35" dirty="0">
                <a:latin typeface="Calibri"/>
                <a:cs typeface="Calibri"/>
              </a:rPr>
              <a:t> </a:t>
            </a:r>
            <a:r>
              <a:rPr sz="2400" dirty="0">
                <a:latin typeface="Calibri"/>
                <a:cs typeface="Calibri"/>
              </a:rPr>
              <a:t>not</a:t>
            </a:r>
            <a:r>
              <a:rPr sz="2400" spc="-40" dirty="0">
                <a:latin typeface="Calibri"/>
                <a:cs typeface="Calibri"/>
              </a:rPr>
              <a:t> </a:t>
            </a:r>
            <a:r>
              <a:rPr sz="2400" dirty="0">
                <a:latin typeface="Calibri"/>
                <a:cs typeface="Calibri"/>
              </a:rPr>
              <a:t>limited</a:t>
            </a:r>
            <a:r>
              <a:rPr sz="2400" spc="-30" dirty="0">
                <a:latin typeface="Calibri"/>
                <a:cs typeface="Calibri"/>
              </a:rPr>
              <a:t> </a:t>
            </a:r>
            <a:r>
              <a:rPr sz="2400" dirty="0">
                <a:latin typeface="Calibri"/>
                <a:cs typeface="Calibri"/>
              </a:rPr>
              <a:t>to</a:t>
            </a:r>
            <a:r>
              <a:rPr sz="2400" spc="-40" dirty="0">
                <a:latin typeface="Calibri"/>
                <a:cs typeface="Calibri"/>
              </a:rPr>
              <a:t> </a:t>
            </a:r>
            <a:r>
              <a:rPr sz="2400" dirty="0">
                <a:latin typeface="Calibri"/>
                <a:cs typeface="Calibri"/>
              </a:rPr>
              <a:t>C</a:t>
            </a:r>
            <a:r>
              <a:rPr sz="2400" spc="-35" dirty="0">
                <a:latin typeface="Calibri"/>
                <a:cs typeface="Calibri"/>
              </a:rPr>
              <a:t> </a:t>
            </a:r>
            <a:r>
              <a:rPr sz="2400" spc="-10" dirty="0">
                <a:latin typeface="Calibri"/>
                <a:cs typeface="Calibri"/>
              </a:rPr>
              <a:t>programs</a:t>
            </a:r>
            <a:endParaRPr sz="2400">
              <a:latin typeface="Calibri"/>
              <a:cs typeface="Calibri"/>
            </a:endParaRPr>
          </a:p>
          <a:p>
            <a:pPr marL="241300" indent="-228600">
              <a:lnSpc>
                <a:spcPct val="100000"/>
              </a:lnSpc>
              <a:spcBef>
                <a:spcPts val="720"/>
              </a:spcBef>
              <a:buFont typeface="Arial"/>
              <a:buChar char="•"/>
              <a:tabLst>
                <a:tab pos="241300" algn="l"/>
              </a:tabLst>
            </a:pPr>
            <a:r>
              <a:rPr sz="2400" dirty="0">
                <a:latin typeface="Calibri"/>
                <a:cs typeface="Calibri"/>
              </a:rPr>
              <a:t>We</a:t>
            </a:r>
            <a:r>
              <a:rPr sz="2400" spc="-50" dirty="0">
                <a:latin typeface="Calibri"/>
                <a:cs typeface="Calibri"/>
              </a:rPr>
              <a:t> </a:t>
            </a:r>
            <a:r>
              <a:rPr sz="2400" dirty="0">
                <a:latin typeface="Calibri"/>
                <a:cs typeface="Calibri"/>
              </a:rPr>
              <a:t>should</a:t>
            </a:r>
            <a:r>
              <a:rPr sz="2400" spc="-40" dirty="0">
                <a:latin typeface="Calibri"/>
                <a:cs typeface="Calibri"/>
              </a:rPr>
              <a:t> </a:t>
            </a:r>
            <a:r>
              <a:rPr sz="2400" dirty="0">
                <a:latin typeface="Calibri"/>
                <a:cs typeface="Calibri"/>
              </a:rPr>
              <a:t>avoid</a:t>
            </a:r>
            <a:r>
              <a:rPr sz="2400" spc="-40" dirty="0">
                <a:latin typeface="Calibri"/>
                <a:cs typeface="Calibri"/>
              </a:rPr>
              <a:t> </a:t>
            </a:r>
            <a:r>
              <a:rPr sz="2400" dirty="0">
                <a:latin typeface="Calibri"/>
                <a:cs typeface="Calibri"/>
              </a:rPr>
              <a:t>problems</a:t>
            </a:r>
            <a:r>
              <a:rPr sz="2400" spc="-45" dirty="0">
                <a:latin typeface="Calibri"/>
                <a:cs typeface="Calibri"/>
              </a:rPr>
              <a:t> </a:t>
            </a:r>
            <a:r>
              <a:rPr sz="2400" dirty="0">
                <a:latin typeface="Calibri"/>
                <a:cs typeface="Calibri"/>
              </a:rPr>
              <a:t>similar</a:t>
            </a:r>
            <a:r>
              <a:rPr sz="2400" spc="-40" dirty="0">
                <a:latin typeface="Calibri"/>
                <a:cs typeface="Calibri"/>
              </a:rPr>
              <a:t> </a:t>
            </a:r>
            <a:r>
              <a:rPr sz="2400" dirty="0">
                <a:latin typeface="Calibri"/>
                <a:cs typeface="Calibri"/>
              </a:rPr>
              <a:t>to</a:t>
            </a:r>
            <a:r>
              <a:rPr sz="2400" spc="-50" dirty="0">
                <a:latin typeface="Calibri"/>
                <a:cs typeface="Calibri"/>
              </a:rPr>
              <a:t> </a:t>
            </a:r>
            <a:r>
              <a:rPr sz="2400" dirty="0">
                <a:latin typeface="Calibri"/>
                <a:cs typeface="Calibri"/>
              </a:rPr>
              <a:t>those</a:t>
            </a:r>
            <a:r>
              <a:rPr sz="2400" spc="-35" dirty="0">
                <a:latin typeface="Calibri"/>
                <a:cs typeface="Calibri"/>
              </a:rPr>
              <a:t> </a:t>
            </a:r>
            <a:r>
              <a:rPr sz="2400" dirty="0">
                <a:latin typeface="Calibri"/>
                <a:cs typeface="Calibri"/>
              </a:rPr>
              <a:t>caused</a:t>
            </a:r>
            <a:r>
              <a:rPr sz="2400" spc="-40" dirty="0">
                <a:latin typeface="Calibri"/>
                <a:cs typeface="Calibri"/>
              </a:rPr>
              <a:t> </a:t>
            </a:r>
            <a:r>
              <a:rPr sz="2400" dirty="0">
                <a:latin typeface="Calibri"/>
                <a:cs typeface="Calibri"/>
              </a:rPr>
              <a:t>by</a:t>
            </a:r>
            <a:r>
              <a:rPr sz="2400" spc="-40" dirty="0">
                <a:latin typeface="Calibri"/>
                <a:cs typeface="Calibri"/>
              </a:rPr>
              <a:t> </a:t>
            </a:r>
            <a:r>
              <a:rPr sz="2400" dirty="0">
                <a:latin typeface="Calibri"/>
                <a:cs typeface="Calibri"/>
              </a:rPr>
              <a:t>the</a:t>
            </a:r>
            <a:r>
              <a:rPr sz="2400" spc="-35" dirty="0">
                <a:latin typeface="Calibri"/>
                <a:cs typeface="Calibri"/>
              </a:rPr>
              <a:t> </a:t>
            </a:r>
            <a:r>
              <a:rPr sz="2400" spc="-10" dirty="0">
                <a:latin typeface="Calibri"/>
                <a:cs typeface="Calibri"/>
              </a:rPr>
              <a:t>system()</a:t>
            </a:r>
            <a:r>
              <a:rPr sz="2400" spc="-45" dirty="0">
                <a:latin typeface="Calibri"/>
                <a:cs typeface="Calibri"/>
              </a:rPr>
              <a:t> </a:t>
            </a:r>
            <a:r>
              <a:rPr sz="2400" spc="-10" dirty="0">
                <a:latin typeface="Calibri"/>
                <a:cs typeface="Calibri"/>
              </a:rPr>
              <a:t>functions</a:t>
            </a:r>
            <a:endParaRPr sz="2400">
              <a:latin typeface="Calibri"/>
              <a:cs typeface="Calibri"/>
            </a:endParaRPr>
          </a:p>
          <a:p>
            <a:pPr marL="241300" indent="-228600">
              <a:lnSpc>
                <a:spcPct val="100000"/>
              </a:lnSpc>
              <a:spcBef>
                <a:spcPts val="625"/>
              </a:spcBef>
              <a:buFont typeface="Arial"/>
              <a:buChar char="•"/>
              <a:tabLst>
                <a:tab pos="241300" algn="l"/>
              </a:tabLst>
            </a:pPr>
            <a:r>
              <a:rPr sz="2400" spc="-10" dirty="0">
                <a:latin typeface="Calibri"/>
                <a:cs typeface="Calibri"/>
              </a:rPr>
              <a:t>Examples:</a:t>
            </a:r>
            <a:endParaRPr sz="2400">
              <a:latin typeface="Calibri"/>
              <a:cs typeface="Calibri"/>
            </a:endParaRPr>
          </a:p>
          <a:p>
            <a:pPr marL="697865" lvl="1" indent="-227965">
              <a:lnSpc>
                <a:spcPct val="100000"/>
              </a:lnSpc>
              <a:spcBef>
                <a:spcPts val="300"/>
              </a:spcBef>
              <a:buFont typeface="Arial"/>
              <a:buChar char="•"/>
              <a:tabLst>
                <a:tab pos="697865" algn="l"/>
                <a:tab pos="698500" algn="l"/>
              </a:tabLst>
            </a:pPr>
            <a:r>
              <a:rPr sz="2000" dirty="0">
                <a:latin typeface="Calibri"/>
                <a:cs typeface="Calibri"/>
              </a:rPr>
              <a:t>Perl:</a:t>
            </a:r>
            <a:r>
              <a:rPr sz="2000" spc="-30" dirty="0">
                <a:latin typeface="Calibri"/>
                <a:cs typeface="Calibri"/>
              </a:rPr>
              <a:t> </a:t>
            </a:r>
            <a:r>
              <a:rPr sz="2000" dirty="0">
                <a:latin typeface="Calibri"/>
                <a:cs typeface="Calibri"/>
              </a:rPr>
              <a:t>open()</a:t>
            </a:r>
            <a:r>
              <a:rPr sz="2000" spc="-15" dirty="0">
                <a:latin typeface="Calibri"/>
                <a:cs typeface="Calibri"/>
              </a:rPr>
              <a:t> </a:t>
            </a:r>
            <a:r>
              <a:rPr sz="2000" dirty="0">
                <a:latin typeface="Calibri"/>
                <a:cs typeface="Calibri"/>
              </a:rPr>
              <a:t>function</a:t>
            </a:r>
            <a:r>
              <a:rPr sz="2000" spc="-20" dirty="0">
                <a:latin typeface="Calibri"/>
                <a:cs typeface="Calibri"/>
              </a:rPr>
              <a:t> </a:t>
            </a:r>
            <a:r>
              <a:rPr sz="2000" dirty="0">
                <a:latin typeface="Calibri"/>
                <a:cs typeface="Calibri"/>
              </a:rPr>
              <a:t>can</a:t>
            </a:r>
            <a:r>
              <a:rPr sz="2000" spc="-20" dirty="0">
                <a:latin typeface="Calibri"/>
                <a:cs typeface="Calibri"/>
              </a:rPr>
              <a:t> </a:t>
            </a:r>
            <a:r>
              <a:rPr sz="2000" dirty="0">
                <a:latin typeface="Calibri"/>
                <a:cs typeface="Calibri"/>
              </a:rPr>
              <a:t>run</a:t>
            </a:r>
            <a:r>
              <a:rPr sz="2000" spc="-15" dirty="0">
                <a:latin typeface="Calibri"/>
                <a:cs typeface="Calibri"/>
              </a:rPr>
              <a:t> </a:t>
            </a:r>
            <a:r>
              <a:rPr sz="2000" dirty="0">
                <a:latin typeface="Calibri"/>
                <a:cs typeface="Calibri"/>
              </a:rPr>
              <a:t>commands,</a:t>
            </a:r>
            <a:r>
              <a:rPr sz="2000" spc="-20" dirty="0">
                <a:latin typeface="Calibri"/>
                <a:cs typeface="Calibri"/>
              </a:rPr>
              <a:t> </a:t>
            </a:r>
            <a:r>
              <a:rPr sz="2000" dirty="0">
                <a:latin typeface="Calibri"/>
                <a:cs typeface="Calibri"/>
              </a:rPr>
              <a:t>but</a:t>
            </a:r>
            <a:r>
              <a:rPr sz="2000" spc="-15" dirty="0">
                <a:latin typeface="Calibri"/>
                <a:cs typeface="Calibri"/>
              </a:rPr>
              <a:t> </a:t>
            </a:r>
            <a:r>
              <a:rPr sz="2000" dirty="0">
                <a:latin typeface="Calibri"/>
                <a:cs typeface="Calibri"/>
              </a:rPr>
              <a:t>it</a:t>
            </a:r>
            <a:r>
              <a:rPr sz="2000" spc="-20" dirty="0">
                <a:latin typeface="Calibri"/>
                <a:cs typeface="Calibri"/>
              </a:rPr>
              <a:t> </a:t>
            </a:r>
            <a:r>
              <a:rPr sz="2000" dirty="0">
                <a:latin typeface="Calibri"/>
                <a:cs typeface="Calibri"/>
              </a:rPr>
              <a:t>does</a:t>
            </a:r>
            <a:r>
              <a:rPr sz="2000" spc="-15" dirty="0">
                <a:latin typeface="Calibri"/>
                <a:cs typeface="Calibri"/>
              </a:rPr>
              <a:t> </a:t>
            </a:r>
            <a:r>
              <a:rPr sz="2000" dirty="0">
                <a:latin typeface="Calibri"/>
                <a:cs typeface="Calibri"/>
              </a:rPr>
              <a:t>so</a:t>
            </a:r>
            <a:r>
              <a:rPr sz="2000" spc="-20" dirty="0">
                <a:latin typeface="Calibri"/>
                <a:cs typeface="Calibri"/>
              </a:rPr>
              <a:t> </a:t>
            </a:r>
            <a:r>
              <a:rPr sz="2000" dirty="0">
                <a:latin typeface="Calibri"/>
                <a:cs typeface="Calibri"/>
              </a:rPr>
              <a:t>through</a:t>
            </a:r>
            <a:r>
              <a:rPr sz="2000" spc="-20" dirty="0">
                <a:latin typeface="Calibri"/>
                <a:cs typeface="Calibri"/>
              </a:rPr>
              <a:t> </a:t>
            </a:r>
            <a:r>
              <a:rPr sz="2000" dirty="0">
                <a:latin typeface="Calibri"/>
                <a:cs typeface="Calibri"/>
              </a:rPr>
              <a:t>a</a:t>
            </a:r>
            <a:r>
              <a:rPr sz="2000" spc="-15" dirty="0">
                <a:latin typeface="Calibri"/>
                <a:cs typeface="Calibri"/>
              </a:rPr>
              <a:t> </a:t>
            </a:r>
            <a:r>
              <a:rPr sz="2000" spc="-10" dirty="0">
                <a:latin typeface="Calibri"/>
                <a:cs typeface="Calibri"/>
              </a:rPr>
              <a:t>shell</a:t>
            </a:r>
            <a:endParaRPr sz="2000">
              <a:latin typeface="Calibri"/>
              <a:cs typeface="Calibri"/>
            </a:endParaRPr>
          </a:p>
          <a:p>
            <a:pPr marL="697865" lvl="1" indent="-227965">
              <a:lnSpc>
                <a:spcPct val="100000"/>
              </a:lnSpc>
              <a:spcBef>
                <a:spcPts val="315"/>
              </a:spcBef>
              <a:buFont typeface="Arial"/>
              <a:buChar char="•"/>
              <a:tabLst>
                <a:tab pos="697865" algn="l"/>
                <a:tab pos="698500" algn="l"/>
              </a:tabLst>
            </a:pPr>
            <a:r>
              <a:rPr sz="2000" dirty="0">
                <a:latin typeface="Calibri"/>
                <a:cs typeface="Calibri"/>
              </a:rPr>
              <a:t>PHP:</a:t>
            </a:r>
            <a:r>
              <a:rPr sz="2000" spc="-50" dirty="0">
                <a:latin typeface="Calibri"/>
                <a:cs typeface="Calibri"/>
              </a:rPr>
              <a:t> </a:t>
            </a:r>
            <a:r>
              <a:rPr sz="2000" dirty="0">
                <a:latin typeface="Calibri"/>
                <a:cs typeface="Calibri"/>
              </a:rPr>
              <a:t>system()</a:t>
            </a:r>
            <a:r>
              <a:rPr sz="2000" spc="-45" dirty="0">
                <a:latin typeface="Calibri"/>
                <a:cs typeface="Calibri"/>
              </a:rPr>
              <a:t> </a:t>
            </a:r>
            <a:r>
              <a:rPr sz="2000" spc="-10" dirty="0">
                <a:latin typeface="Calibri"/>
                <a:cs typeface="Calibri"/>
              </a:rPr>
              <a:t>function</a:t>
            </a:r>
            <a:endParaRPr sz="2000">
              <a:latin typeface="Calibri"/>
              <a:cs typeface="Calibri"/>
            </a:endParaRPr>
          </a:p>
        </p:txBody>
      </p:sp>
      <p:sp>
        <p:nvSpPr>
          <p:cNvPr id="4" name="object 4"/>
          <p:cNvSpPr txBox="1"/>
          <p:nvPr/>
        </p:nvSpPr>
        <p:spPr>
          <a:xfrm>
            <a:off x="1003530" y="5359908"/>
            <a:ext cx="6325870" cy="1025525"/>
          </a:xfrm>
          <a:prstGeom prst="rect">
            <a:avLst/>
          </a:prstGeom>
        </p:spPr>
        <p:txBody>
          <a:bodyPr vert="horz" wrap="square" lIns="0" tIns="36830" rIns="0" bIns="0" rtlCol="0">
            <a:spAutoFit/>
          </a:bodyPr>
          <a:lstStyle/>
          <a:p>
            <a:pPr marL="240665" indent="-227965">
              <a:lnSpc>
                <a:spcPct val="100000"/>
              </a:lnSpc>
              <a:spcBef>
                <a:spcPts val="290"/>
              </a:spcBef>
              <a:buFont typeface="Arial"/>
              <a:buChar char="•"/>
              <a:tabLst>
                <a:tab pos="240665" algn="l"/>
                <a:tab pos="241300" algn="l"/>
              </a:tabLst>
            </a:pPr>
            <a:r>
              <a:rPr sz="2000" spc="-10" dirty="0">
                <a:latin typeface="Calibri"/>
                <a:cs typeface="Calibri"/>
              </a:rPr>
              <a:t>Attack:</a:t>
            </a:r>
            <a:endParaRPr sz="2000" dirty="0">
              <a:latin typeface="Calibri"/>
              <a:cs typeface="Calibri"/>
            </a:endParaRPr>
          </a:p>
          <a:p>
            <a:pPr marL="697865" lvl="1" indent="-227965">
              <a:lnSpc>
                <a:spcPct val="100000"/>
              </a:lnSpc>
              <a:spcBef>
                <a:spcPts val="190"/>
              </a:spcBef>
              <a:buFont typeface="Arial"/>
              <a:buChar char="•"/>
              <a:tabLst>
                <a:tab pos="697865" algn="l"/>
                <a:tab pos="698500" algn="l"/>
              </a:tabLst>
            </a:pPr>
            <a:r>
              <a:rPr sz="2000" spc="-10" dirty="0">
                <a:latin typeface="Courier New"/>
                <a:cs typeface="Courier New"/>
                <a:hlinkClick r:id="rId3"/>
              </a:rPr>
              <a:t>http://localhost/list.php?dir=.</a:t>
            </a:r>
            <a:r>
              <a:rPr sz="2000" spc="-10" dirty="0">
                <a:highlight>
                  <a:srgbClr val="FFFF00"/>
                </a:highlight>
                <a:latin typeface="Courier New"/>
                <a:cs typeface="Courier New"/>
                <a:hlinkClick r:id="rId3"/>
              </a:rPr>
              <a:t>;</a:t>
            </a:r>
            <a:r>
              <a:rPr sz="2000" spc="-10" dirty="0">
                <a:latin typeface="Courier New"/>
                <a:cs typeface="Courier New"/>
                <a:hlinkClick r:id="rId3"/>
              </a:rPr>
              <a:t>date</a:t>
            </a:r>
            <a:endParaRPr sz="2000" dirty="0">
              <a:latin typeface="Courier New"/>
              <a:cs typeface="Courier New"/>
            </a:endParaRPr>
          </a:p>
          <a:p>
            <a:pPr marL="697865" lvl="1" indent="-227965">
              <a:lnSpc>
                <a:spcPct val="100000"/>
              </a:lnSpc>
              <a:spcBef>
                <a:spcPts val="290"/>
              </a:spcBef>
              <a:buFont typeface="Arial"/>
              <a:buChar char="•"/>
              <a:tabLst>
                <a:tab pos="697865" algn="l"/>
                <a:tab pos="698500" algn="l"/>
              </a:tabLst>
            </a:pPr>
            <a:r>
              <a:rPr sz="2000" dirty="0">
                <a:latin typeface="Calibri"/>
                <a:cs typeface="Calibri"/>
              </a:rPr>
              <a:t>Command</a:t>
            </a:r>
            <a:r>
              <a:rPr sz="2000" spc="-30" dirty="0">
                <a:latin typeface="Calibri"/>
                <a:cs typeface="Calibri"/>
              </a:rPr>
              <a:t> </a:t>
            </a:r>
            <a:r>
              <a:rPr sz="2000" spc="-10" dirty="0">
                <a:latin typeface="Calibri"/>
                <a:cs typeface="Calibri"/>
              </a:rPr>
              <a:t>executed</a:t>
            </a:r>
            <a:r>
              <a:rPr sz="2000" spc="-15" dirty="0">
                <a:latin typeface="Calibri"/>
                <a:cs typeface="Calibri"/>
              </a:rPr>
              <a:t> </a:t>
            </a:r>
            <a:r>
              <a:rPr sz="2000" dirty="0">
                <a:latin typeface="Calibri"/>
                <a:cs typeface="Calibri"/>
              </a:rPr>
              <a:t>on</a:t>
            </a:r>
            <a:r>
              <a:rPr sz="2000" spc="-15" dirty="0">
                <a:latin typeface="Calibri"/>
                <a:cs typeface="Calibri"/>
              </a:rPr>
              <a:t> </a:t>
            </a:r>
            <a:r>
              <a:rPr sz="2000" dirty="0">
                <a:latin typeface="Calibri"/>
                <a:cs typeface="Calibri"/>
              </a:rPr>
              <a:t>server</a:t>
            </a:r>
            <a:r>
              <a:rPr sz="2000" spc="-10" dirty="0">
                <a:latin typeface="Calibri"/>
                <a:cs typeface="Calibri"/>
              </a:rPr>
              <a:t> </a:t>
            </a:r>
            <a:r>
              <a:rPr sz="2000" dirty="0">
                <a:latin typeface="Calibri"/>
                <a:cs typeface="Calibri"/>
              </a:rPr>
              <a:t>:</a:t>
            </a:r>
            <a:r>
              <a:rPr sz="2000" spc="-15" dirty="0">
                <a:latin typeface="Calibri"/>
                <a:cs typeface="Calibri"/>
              </a:rPr>
              <a:t> </a:t>
            </a:r>
            <a:r>
              <a:rPr sz="2000" dirty="0">
                <a:latin typeface="Calibri"/>
                <a:cs typeface="Calibri"/>
              </a:rPr>
              <a:t>“</a:t>
            </a:r>
            <a:r>
              <a:rPr sz="2000" dirty="0">
                <a:latin typeface="Courier New"/>
                <a:cs typeface="Courier New"/>
              </a:rPr>
              <a:t>/bin/ls</a:t>
            </a:r>
            <a:r>
              <a:rPr sz="2000" spc="-30" dirty="0">
                <a:latin typeface="Courier New"/>
                <a:cs typeface="Courier New"/>
              </a:rPr>
              <a:t> </a:t>
            </a:r>
            <a:r>
              <a:rPr sz="2000" spc="-10" dirty="0">
                <a:latin typeface="Courier New"/>
                <a:cs typeface="Courier New"/>
              </a:rPr>
              <a:t>.</a:t>
            </a:r>
            <a:r>
              <a:rPr sz="2000" spc="-10" dirty="0">
                <a:highlight>
                  <a:srgbClr val="FFFF00"/>
                </a:highlight>
                <a:latin typeface="Courier New"/>
                <a:cs typeface="Courier New"/>
              </a:rPr>
              <a:t>;</a:t>
            </a:r>
            <a:r>
              <a:rPr sz="2000" spc="-10" dirty="0">
                <a:latin typeface="Courier New"/>
                <a:cs typeface="Courier New"/>
              </a:rPr>
              <a:t>date</a:t>
            </a:r>
            <a:r>
              <a:rPr sz="2000" spc="-10" dirty="0">
                <a:latin typeface="Calibri"/>
                <a:cs typeface="Calibri"/>
              </a:rPr>
              <a:t>”</a:t>
            </a:r>
            <a:endParaRPr sz="2000" dirty="0">
              <a:latin typeface="Calibri"/>
              <a:cs typeface="Calibri"/>
            </a:endParaRPr>
          </a:p>
        </p:txBody>
      </p:sp>
      <p:pic>
        <p:nvPicPr>
          <p:cNvPr id="5" name="object 5"/>
          <p:cNvPicPr/>
          <p:nvPr/>
        </p:nvPicPr>
        <p:blipFill>
          <a:blip r:embed="rId4" cstate="print"/>
          <a:stretch>
            <a:fillRect/>
          </a:stretch>
        </p:blipFill>
        <p:spPr>
          <a:xfrm>
            <a:off x="935004" y="3316750"/>
            <a:ext cx="8867371" cy="174982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0" rIns="0" bIns="0" rtlCol="0">
            <a:spAutoFit/>
          </a:bodyPr>
          <a:lstStyle/>
          <a:p>
            <a:pPr marL="601345">
              <a:lnSpc>
                <a:spcPct val="100000"/>
              </a:lnSpc>
              <a:spcBef>
                <a:spcPts val="100"/>
              </a:spcBef>
            </a:pPr>
            <a:r>
              <a:rPr dirty="0"/>
              <a:t>Principle</a:t>
            </a:r>
            <a:r>
              <a:rPr spc="-15" dirty="0"/>
              <a:t> </a:t>
            </a:r>
            <a:r>
              <a:rPr dirty="0"/>
              <a:t>of</a:t>
            </a:r>
            <a:r>
              <a:rPr spc="-15" dirty="0"/>
              <a:t> </a:t>
            </a:r>
            <a:r>
              <a:rPr spc="-10" dirty="0"/>
              <a:t>Isolation</a:t>
            </a:r>
          </a:p>
        </p:txBody>
      </p:sp>
      <p:sp>
        <p:nvSpPr>
          <p:cNvPr id="3" name="object 3"/>
          <p:cNvSpPr txBox="1"/>
          <p:nvPr/>
        </p:nvSpPr>
        <p:spPr>
          <a:xfrm>
            <a:off x="916939" y="1405635"/>
            <a:ext cx="7694930" cy="3045460"/>
          </a:xfrm>
          <a:prstGeom prst="rect">
            <a:avLst/>
          </a:prstGeom>
        </p:spPr>
        <p:txBody>
          <a:bodyPr vert="horz" wrap="square" lIns="0" tIns="12700" rIns="0" bIns="0" rtlCol="0">
            <a:spAutoFit/>
          </a:bodyPr>
          <a:lstStyle/>
          <a:p>
            <a:pPr marL="12700">
              <a:lnSpc>
                <a:spcPct val="100000"/>
              </a:lnSpc>
              <a:spcBef>
                <a:spcPts val="100"/>
              </a:spcBef>
            </a:pPr>
            <a:r>
              <a:rPr sz="2800" dirty="0">
                <a:latin typeface="Calibri"/>
                <a:cs typeface="Calibri"/>
              </a:rPr>
              <a:t>Principle:</a:t>
            </a:r>
            <a:r>
              <a:rPr sz="2800" spc="-25" dirty="0">
                <a:latin typeface="Calibri"/>
                <a:cs typeface="Calibri"/>
              </a:rPr>
              <a:t> </a:t>
            </a:r>
            <a:r>
              <a:rPr sz="2800" dirty="0">
                <a:solidFill>
                  <a:srgbClr val="C00000"/>
                </a:solidFill>
                <a:latin typeface="Calibri"/>
                <a:cs typeface="Calibri"/>
              </a:rPr>
              <a:t>Don’t</a:t>
            </a:r>
            <a:r>
              <a:rPr sz="2800" spc="-15" dirty="0">
                <a:solidFill>
                  <a:srgbClr val="C00000"/>
                </a:solidFill>
                <a:latin typeface="Calibri"/>
                <a:cs typeface="Calibri"/>
              </a:rPr>
              <a:t> </a:t>
            </a:r>
            <a:r>
              <a:rPr sz="2800" dirty="0">
                <a:solidFill>
                  <a:srgbClr val="C00000"/>
                </a:solidFill>
                <a:latin typeface="Calibri"/>
                <a:cs typeface="Calibri"/>
              </a:rPr>
              <a:t>mix</a:t>
            </a:r>
            <a:r>
              <a:rPr sz="2800" spc="-10" dirty="0">
                <a:solidFill>
                  <a:srgbClr val="C00000"/>
                </a:solidFill>
                <a:latin typeface="Calibri"/>
                <a:cs typeface="Calibri"/>
              </a:rPr>
              <a:t> </a:t>
            </a:r>
            <a:r>
              <a:rPr sz="2800" dirty="0">
                <a:solidFill>
                  <a:srgbClr val="C00000"/>
                </a:solidFill>
                <a:latin typeface="Calibri"/>
                <a:cs typeface="Calibri"/>
              </a:rPr>
              <a:t>code</a:t>
            </a:r>
            <a:r>
              <a:rPr sz="2800" spc="-20" dirty="0">
                <a:solidFill>
                  <a:srgbClr val="C00000"/>
                </a:solidFill>
                <a:latin typeface="Calibri"/>
                <a:cs typeface="Calibri"/>
              </a:rPr>
              <a:t> </a:t>
            </a:r>
            <a:r>
              <a:rPr sz="2800" dirty="0">
                <a:solidFill>
                  <a:srgbClr val="C00000"/>
                </a:solidFill>
                <a:latin typeface="Calibri"/>
                <a:cs typeface="Calibri"/>
              </a:rPr>
              <a:t>and</a:t>
            </a:r>
            <a:r>
              <a:rPr sz="2800" spc="-5" dirty="0">
                <a:solidFill>
                  <a:srgbClr val="C00000"/>
                </a:solidFill>
                <a:latin typeface="Calibri"/>
                <a:cs typeface="Calibri"/>
              </a:rPr>
              <a:t> </a:t>
            </a:r>
            <a:r>
              <a:rPr sz="2800" spc="-10" dirty="0">
                <a:solidFill>
                  <a:srgbClr val="C00000"/>
                </a:solidFill>
                <a:latin typeface="Calibri"/>
                <a:cs typeface="Calibri"/>
              </a:rPr>
              <a:t>data.</a:t>
            </a:r>
            <a:endParaRPr sz="2800">
              <a:latin typeface="Calibri"/>
              <a:cs typeface="Calibri"/>
            </a:endParaRPr>
          </a:p>
          <a:p>
            <a:pPr>
              <a:lnSpc>
                <a:spcPct val="100000"/>
              </a:lnSpc>
              <a:spcBef>
                <a:spcPts val="50"/>
              </a:spcBef>
            </a:pPr>
            <a:endParaRPr sz="3750">
              <a:latin typeface="Calibri"/>
              <a:cs typeface="Calibri"/>
            </a:endParaRPr>
          </a:p>
          <a:p>
            <a:pPr marL="12700">
              <a:lnSpc>
                <a:spcPct val="100000"/>
              </a:lnSpc>
              <a:spcBef>
                <a:spcPts val="5"/>
              </a:spcBef>
            </a:pPr>
            <a:r>
              <a:rPr sz="2800" spc="-10" dirty="0">
                <a:latin typeface="Calibri"/>
                <a:cs typeface="Calibri"/>
              </a:rPr>
              <a:t>Attacks</a:t>
            </a:r>
            <a:r>
              <a:rPr sz="2800" spc="-25" dirty="0">
                <a:latin typeface="Calibri"/>
                <a:cs typeface="Calibri"/>
              </a:rPr>
              <a:t> </a:t>
            </a:r>
            <a:r>
              <a:rPr sz="2800" dirty="0">
                <a:latin typeface="Calibri"/>
                <a:cs typeface="Calibri"/>
              </a:rPr>
              <a:t>due</a:t>
            </a:r>
            <a:r>
              <a:rPr sz="2800" spc="-35" dirty="0">
                <a:latin typeface="Calibri"/>
                <a:cs typeface="Calibri"/>
              </a:rPr>
              <a:t> </a:t>
            </a:r>
            <a:r>
              <a:rPr sz="2800" dirty="0">
                <a:latin typeface="Calibri"/>
                <a:cs typeface="Calibri"/>
              </a:rPr>
              <a:t>to</a:t>
            </a:r>
            <a:r>
              <a:rPr sz="2800" spc="-30" dirty="0">
                <a:latin typeface="Calibri"/>
                <a:cs typeface="Calibri"/>
              </a:rPr>
              <a:t> </a:t>
            </a:r>
            <a:r>
              <a:rPr sz="2800" dirty="0">
                <a:latin typeface="Calibri"/>
                <a:cs typeface="Calibri"/>
              </a:rPr>
              <a:t>violation</a:t>
            </a:r>
            <a:r>
              <a:rPr sz="2800" spc="-30" dirty="0">
                <a:latin typeface="Calibri"/>
                <a:cs typeface="Calibri"/>
              </a:rPr>
              <a:t> </a:t>
            </a:r>
            <a:r>
              <a:rPr sz="2800" dirty="0">
                <a:latin typeface="Calibri"/>
                <a:cs typeface="Calibri"/>
              </a:rPr>
              <a:t>of</a:t>
            </a:r>
            <a:r>
              <a:rPr sz="2800" spc="-30" dirty="0">
                <a:latin typeface="Calibri"/>
                <a:cs typeface="Calibri"/>
              </a:rPr>
              <a:t> </a:t>
            </a:r>
            <a:r>
              <a:rPr sz="2800" dirty="0">
                <a:latin typeface="Calibri"/>
                <a:cs typeface="Calibri"/>
              </a:rPr>
              <a:t>this</a:t>
            </a:r>
            <a:r>
              <a:rPr sz="2800" spc="-25" dirty="0">
                <a:latin typeface="Calibri"/>
                <a:cs typeface="Calibri"/>
              </a:rPr>
              <a:t> </a:t>
            </a:r>
            <a:r>
              <a:rPr sz="2800" dirty="0">
                <a:latin typeface="Calibri"/>
                <a:cs typeface="Calibri"/>
              </a:rPr>
              <a:t>principle</a:t>
            </a:r>
            <a:r>
              <a:rPr sz="2800" spc="-30" dirty="0">
                <a:latin typeface="Calibri"/>
                <a:cs typeface="Calibri"/>
              </a:rPr>
              <a:t> </a:t>
            </a:r>
            <a:r>
              <a:rPr sz="2800" spc="-50" dirty="0">
                <a:latin typeface="Calibri"/>
                <a:cs typeface="Calibri"/>
              </a:rPr>
              <a:t>:</a:t>
            </a:r>
            <a:endParaRPr sz="2800">
              <a:latin typeface="Calibri"/>
              <a:cs typeface="Calibri"/>
            </a:endParaRPr>
          </a:p>
          <a:p>
            <a:pPr marL="698500" indent="-228600">
              <a:lnSpc>
                <a:spcPct val="100000"/>
              </a:lnSpc>
              <a:spcBef>
                <a:spcPts val="229"/>
              </a:spcBef>
              <a:buFont typeface="Arial"/>
              <a:buChar char="•"/>
              <a:tabLst>
                <a:tab pos="698500" algn="l"/>
                <a:tab pos="1877060" algn="l"/>
              </a:tabLst>
            </a:pPr>
            <a:r>
              <a:rPr sz="2400" spc="-10" dirty="0">
                <a:latin typeface="Calibri"/>
                <a:cs typeface="Calibri"/>
              </a:rPr>
              <a:t>system()</a:t>
            </a:r>
            <a:r>
              <a:rPr sz="2400" dirty="0">
                <a:latin typeface="Calibri"/>
                <a:cs typeface="Calibri"/>
              </a:rPr>
              <a:t>	code</a:t>
            </a:r>
            <a:r>
              <a:rPr sz="2400" spc="-30" dirty="0">
                <a:latin typeface="Calibri"/>
                <a:cs typeface="Calibri"/>
              </a:rPr>
              <a:t> </a:t>
            </a:r>
            <a:r>
              <a:rPr sz="2400" spc="-10" dirty="0">
                <a:latin typeface="Calibri"/>
                <a:cs typeface="Calibri"/>
              </a:rPr>
              <a:t>execution</a:t>
            </a:r>
            <a:endParaRPr sz="2400">
              <a:latin typeface="Calibri"/>
              <a:cs typeface="Calibri"/>
            </a:endParaRPr>
          </a:p>
          <a:p>
            <a:pPr marL="698500" indent="-228600">
              <a:lnSpc>
                <a:spcPct val="100000"/>
              </a:lnSpc>
              <a:spcBef>
                <a:spcPts val="240"/>
              </a:spcBef>
              <a:buFont typeface="Arial"/>
              <a:buChar char="•"/>
              <a:tabLst>
                <a:tab pos="698500" algn="l"/>
              </a:tabLst>
            </a:pPr>
            <a:r>
              <a:rPr sz="2400" dirty="0">
                <a:latin typeface="Calibri"/>
                <a:cs typeface="Calibri"/>
              </a:rPr>
              <a:t>Cross</a:t>
            </a:r>
            <a:r>
              <a:rPr sz="2400" spc="-65" dirty="0">
                <a:latin typeface="Calibri"/>
                <a:cs typeface="Calibri"/>
              </a:rPr>
              <a:t> </a:t>
            </a:r>
            <a:r>
              <a:rPr sz="2400" dirty="0">
                <a:latin typeface="Calibri"/>
                <a:cs typeface="Calibri"/>
              </a:rPr>
              <a:t>Site</a:t>
            </a:r>
            <a:r>
              <a:rPr sz="2400" spc="-40" dirty="0">
                <a:latin typeface="Calibri"/>
                <a:cs typeface="Calibri"/>
              </a:rPr>
              <a:t> </a:t>
            </a:r>
            <a:r>
              <a:rPr sz="2400" dirty="0">
                <a:latin typeface="Calibri"/>
                <a:cs typeface="Calibri"/>
              </a:rPr>
              <a:t>Scripting</a:t>
            </a:r>
            <a:r>
              <a:rPr sz="2400" spc="-55" dirty="0">
                <a:latin typeface="Calibri"/>
                <a:cs typeface="Calibri"/>
              </a:rPr>
              <a:t> </a:t>
            </a:r>
            <a:r>
              <a:rPr sz="2400" dirty="0">
                <a:latin typeface="Calibri"/>
                <a:cs typeface="Calibri"/>
              </a:rPr>
              <a:t>–</a:t>
            </a:r>
            <a:r>
              <a:rPr sz="2400" spc="-45" dirty="0">
                <a:latin typeface="Calibri"/>
                <a:cs typeface="Calibri"/>
              </a:rPr>
              <a:t> </a:t>
            </a:r>
            <a:r>
              <a:rPr sz="2400" dirty="0">
                <a:latin typeface="Calibri"/>
                <a:cs typeface="Calibri"/>
              </a:rPr>
              <a:t>More</a:t>
            </a:r>
            <a:r>
              <a:rPr sz="2400" spc="-45" dirty="0">
                <a:latin typeface="Calibri"/>
                <a:cs typeface="Calibri"/>
              </a:rPr>
              <a:t> </a:t>
            </a:r>
            <a:r>
              <a:rPr sz="2400" dirty="0">
                <a:latin typeface="Calibri"/>
                <a:cs typeface="Calibri"/>
              </a:rPr>
              <a:t>Information</a:t>
            </a:r>
            <a:r>
              <a:rPr sz="2400" spc="-45" dirty="0">
                <a:latin typeface="Calibri"/>
                <a:cs typeface="Calibri"/>
              </a:rPr>
              <a:t> </a:t>
            </a:r>
            <a:r>
              <a:rPr sz="2400" dirty="0">
                <a:latin typeface="Calibri"/>
                <a:cs typeface="Calibri"/>
              </a:rPr>
              <a:t>in</a:t>
            </a:r>
            <a:r>
              <a:rPr sz="2400" spc="-50" dirty="0">
                <a:latin typeface="Calibri"/>
                <a:cs typeface="Calibri"/>
              </a:rPr>
              <a:t> </a:t>
            </a:r>
            <a:r>
              <a:rPr sz="2400" dirty="0">
                <a:latin typeface="Calibri"/>
                <a:cs typeface="Calibri"/>
              </a:rPr>
              <a:t>Chapter</a:t>
            </a:r>
            <a:r>
              <a:rPr sz="2400" spc="-45" dirty="0">
                <a:latin typeface="Calibri"/>
                <a:cs typeface="Calibri"/>
              </a:rPr>
              <a:t> </a:t>
            </a:r>
            <a:r>
              <a:rPr sz="2400" spc="-25" dirty="0">
                <a:latin typeface="Calibri"/>
                <a:cs typeface="Calibri"/>
              </a:rPr>
              <a:t>10</a:t>
            </a:r>
            <a:endParaRPr sz="2400">
              <a:latin typeface="Calibri"/>
              <a:cs typeface="Calibri"/>
            </a:endParaRPr>
          </a:p>
          <a:p>
            <a:pPr marL="698500" indent="-228600">
              <a:lnSpc>
                <a:spcPct val="100000"/>
              </a:lnSpc>
              <a:spcBef>
                <a:spcPts val="215"/>
              </a:spcBef>
              <a:buFont typeface="Arial"/>
              <a:buChar char="•"/>
              <a:tabLst>
                <a:tab pos="698500" algn="l"/>
              </a:tabLst>
            </a:pPr>
            <a:r>
              <a:rPr sz="2400" dirty="0">
                <a:latin typeface="Calibri"/>
                <a:cs typeface="Calibri"/>
              </a:rPr>
              <a:t>SQL</a:t>
            </a:r>
            <a:r>
              <a:rPr sz="2400" spc="-45" dirty="0">
                <a:latin typeface="Calibri"/>
                <a:cs typeface="Calibri"/>
              </a:rPr>
              <a:t> </a:t>
            </a:r>
            <a:r>
              <a:rPr sz="2400" dirty="0">
                <a:latin typeface="Calibri"/>
                <a:cs typeface="Calibri"/>
              </a:rPr>
              <a:t>injection</a:t>
            </a:r>
            <a:r>
              <a:rPr sz="2400" spc="-50" dirty="0">
                <a:latin typeface="Calibri"/>
                <a:cs typeface="Calibri"/>
              </a:rPr>
              <a:t> </a:t>
            </a:r>
            <a:r>
              <a:rPr sz="2400" dirty="0">
                <a:latin typeface="Calibri"/>
                <a:cs typeface="Calibri"/>
              </a:rPr>
              <a:t>-</a:t>
            </a:r>
            <a:r>
              <a:rPr sz="2400" spc="-40" dirty="0">
                <a:latin typeface="Calibri"/>
                <a:cs typeface="Calibri"/>
              </a:rPr>
              <a:t> </a:t>
            </a:r>
            <a:r>
              <a:rPr sz="2400" dirty="0">
                <a:latin typeface="Calibri"/>
                <a:cs typeface="Calibri"/>
              </a:rPr>
              <a:t>More</a:t>
            </a:r>
            <a:r>
              <a:rPr sz="2400" spc="-35" dirty="0">
                <a:latin typeface="Calibri"/>
                <a:cs typeface="Calibri"/>
              </a:rPr>
              <a:t> </a:t>
            </a:r>
            <a:r>
              <a:rPr sz="2400" dirty="0">
                <a:latin typeface="Calibri"/>
                <a:cs typeface="Calibri"/>
              </a:rPr>
              <a:t>Information</a:t>
            </a:r>
            <a:r>
              <a:rPr sz="2400" spc="-40" dirty="0">
                <a:latin typeface="Calibri"/>
                <a:cs typeface="Calibri"/>
              </a:rPr>
              <a:t> </a:t>
            </a:r>
            <a:r>
              <a:rPr sz="2400" dirty="0">
                <a:latin typeface="Calibri"/>
                <a:cs typeface="Calibri"/>
              </a:rPr>
              <a:t>in</a:t>
            </a:r>
            <a:r>
              <a:rPr sz="2400" spc="-40" dirty="0">
                <a:latin typeface="Calibri"/>
                <a:cs typeface="Calibri"/>
              </a:rPr>
              <a:t> </a:t>
            </a:r>
            <a:r>
              <a:rPr sz="2400" dirty="0">
                <a:latin typeface="Calibri"/>
                <a:cs typeface="Calibri"/>
              </a:rPr>
              <a:t>Chapter</a:t>
            </a:r>
            <a:r>
              <a:rPr sz="2400" spc="-35" dirty="0">
                <a:latin typeface="Calibri"/>
                <a:cs typeface="Calibri"/>
              </a:rPr>
              <a:t> </a:t>
            </a:r>
            <a:r>
              <a:rPr sz="2400" spc="-25" dirty="0">
                <a:latin typeface="Calibri"/>
                <a:cs typeface="Calibri"/>
              </a:rPr>
              <a:t>11</a:t>
            </a:r>
            <a:endParaRPr sz="2400">
              <a:latin typeface="Calibri"/>
              <a:cs typeface="Calibri"/>
            </a:endParaRPr>
          </a:p>
          <a:p>
            <a:pPr marL="698500" indent="-228600">
              <a:lnSpc>
                <a:spcPct val="100000"/>
              </a:lnSpc>
              <a:spcBef>
                <a:spcPts val="215"/>
              </a:spcBef>
              <a:buFont typeface="Arial"/>
              <a:buChar char="•"/>
              <a:tabLst>
                <a:tab pos="698500" algn="l"/>
                <a:tab pos="1595755" algn="l"/>
              </a:tabLst>
            </a:pPr>
            <a:r>
              <a:rPr sz="2400" spc="-10" dirty="0">
                <a:latin typeface="Calibri"/>
                <a:cs typeface="Calibri"/>
              </a:rPr>
              <a:t>Buffer</a:t>
            </a:r>
            <a:r>
              <a:rPr sz="2400" dirty="0">
                <a:latin typeface="Calibri"/>
                <a:cs typeface="Calibri"/>
              </a:rPr>
              <a:t>	Overflow</a:t>
            </a:r>
            <a:r>
              <a:rPr sz="2400" spc="-65" dirty="0">
                <a:latin typeface="Calibri"/>
                <a:cs typeface="Calibri"/>
              </a:rPr>
              <a:t> </a:t>
            </a:r>
            <a:r>
              <a:rPr sz="2400" spc="-10" dirty="0">
                <a:latin typeface="Calibri"/>
                <a:cs typeface="Calibri"/>
              </a:rPr>
              <a:t>attacks</a:t>
            </a:r>
            <a:r>
              <a:rPr sz="2400" spc="-55" dirty="0">
                <a:latin typeface="Calibri"/>
                <a:cs typeface="Calibri"/>
              </a:rPr>
              <a:t> </a:t>
            </a:r>
            <a:r>
              <a:rPr sz="2400" dirty="0">
                <a:latin typeface="Calibri"/>
                <a:cs typeface="Calibri"/>
              </a:rPr>
              <a:t>-</a:t>
            </a:r>
            <a:r>
              <a:rPr sz="2400" spc="-50" dirty="0">
                <a:latin typeface="Calibri"/>
                <a:cs typeface="Calibri"/>
              </a:rPr>
              <a:t> </a:t>
            </a:r>
            <a:r>
              <a:rPr sz="2400" dirty="0">
                <a:latin typeface="Calibri"/>
                <a:cs typeface="Calibri"/>
              </a:rPr>
              <a:t>More</a:t>
            </a:r>
            <a:r>
              <a:rPr sz="2400" spc="-45" dirty="0">
                <a:latin typeface="Calibri"/>
                <a:cs typeface="Calibri"/>
              </a:rPr>
              <a:t> </a:t>
            </a:r>
            <a:r>
              <a:rPr sz="2400" dirty="0">
                <a:latin typeface="Calibri"/>
                <a:cs typeface="Calibri"/>
              </a:rPr>
              <a:t>Information</a:t>
            </a:r>
            <a:r>
              <a:rPr sz="2400" spc="-50" dirty="0">
                <a:latin typeface="Calibri"/>
                <a:cs typeface="Calibri"/>
              </a:rPr>
              <a:t> </a:t>
            </a:r>
            <a:r>
              <a:rPr sz="2400" dirty="0">
                <a:latin typeface="Calibri"/>
                <a:cs typeface="Calibri"/>
              </a:rPr>
              <a:t>in</a:t>
            </a:r>
            <a:r>
              <a:rPr sz="2400" spc="-50" dirty="0">
                <a:latin typeface="Calibri"/>
                <a:cs typeface="Calibri"/>
              </a:rPr>
              <a:t> </a:t>
            </a:r>
            <a:r>
              <a:rPr sz="2400" dirty="0">
                <a:latin typeface="Calibri"/>
                <a:cs typeface="Calibri"/>
              </a:rPr>
              <a:t>Chapter</a:t>
            </a:r>
            <a:r>
              <a:rPr sz="2400" spc="-50" dirty="0">
                <a:latin typeface="Calibri"/>
                <a:cs typeface="Calibri"/>
              </a:rPr>
              <a:t> 4</a:t>
            </a:r>
            <a:endParaRPr sz="2400">
              <a:latin typeface="Calibri"/>
              <a:cs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65100" rIns="0" bIns="0" rtlCol="0">
            <a:spAutoFit/>
          </a:bodyPr>
          <a:lstStyle/>
          <a:p>
            <a:pPr marL="601345">
              <a:lnSpc>
                <a:spcPct val="100000"/>
              </a:lnSpc>
              <a:spcBef>
                <a:spcPts val="100"/>
              </a:spcBef>
            </a:pPr>
            <a:r>
              <a:rPr dirty="0"/>
              <a:t>Principle</a:t>
            </a:r>
            <a:r>
              <a:rPr spc="-45" dirty="0"/>
              <a:t> </a:t>
            </a:r>
            <a:r>
              <a:rPr dirty="0"/>
              <a:t>of</a:t>
            </a:r>
            <a:r>
              <a:rPr spc="-30" dirty="0"/>
              <a:t> </a:t>
            </a:r>
            <a:r>
              <a:rPr dirty="0"/>
              <a:t>Least</a:t>
            </a:r>
            <a:r>
              <a:rPr spc="-25" dirty="0"/>
              <a:t> </a:t>
            </a:r>
            <a:r>
              <a:rPr spc="-10" dirty="0"/>
              <a:t>Privilege</a:t>
            </a:r>
          </a:p>
        </p:txBody>
      </p:sp>
      <p:sp>
        <p:nvSpPr>
          <p:cNvPr id="3" name="object 3"/>
          <p:cNvSpPr txBox="1"/>
          <p:nvPr/>
        </p:nvSpPr>
        <p:spPr>
          <a:xfrm>
            <a:off x="916939" y="1405635"/>
            <a:ext cx="10262870" cy="3131820"/>
          </a:xfrm>
          <a:prstGeom prst="rect">
            <a:avLst/>
          </a:prstGeom>
        </p:spPr>
        <p:txBody>
          <a:bodyPr vert="horz" wrap="square" lIns="0" tIns="63500" rIns="0" bIns="0" rtlCol="0">
            <a:spAutoFit/>
          </a:bodyPr>
          <a:lstStyle/>
          <a:p>
            <a:pPr marL="241300" marR="146685" indent="-228600">
              <a:lnSpc>
                <a:spcPts val="3000"/>
              </a:lnSpc>
              <a:spcBef>
                <a:spcPts val="500"/>
              </a:spcBef>
              <a:buFont typeface="Arial"/>
              <a:buChar char="•"/>
              <a:tabLst>
                <a:tab pos="241300" algn="l"/>
              </a:tabLst>
            </a:pPr>
            <a:r>
              <a:rPr sz="2800" dirty="0">
                <a:latin typeface="Calibri"/>
                <a:cs typeface="Calibri"/>
              </a:rPr>
              <a:t>A</a:t>
            </a:r>
            <a:r>
              <a:rPr sz="2800" spc="-40" dirty="0">
                <a:latin typeface="Calibri"/>
                <a:cs typeface="Calibri"/>
              </a:rPr>
              <a:t> </a:t>
            </a:r>
            <a:r>
              <a:rPr sz="2800" dirty="0">
                <a:latin typeface="Calibri"/>
                <a:cs typeface="Calibri"/>
              </a:rPr>
              <a:t>privileged</a:t>
            </a:r>
            <a:r>
              <a:rPr sz="2800" spc="-40" dirty="0">
                <a:latin typeface="Calibri"/>
                <a:cs typeface="Calibri"/>
              </a:rPr>
              <a:t> </a:t>
            </a:r>
            <a:r>
              <a:rPr sz="2800" dirty="0">
                <a:latin typeface="Calibri"/>
                <a:cs typeface="Calibri"/>
              </a:rPr>
              <a:t>program</a:t>
            </a:r>
            <a:r>
              <a:rPr sz="2800" spc="-40" dirty="0">
                <a:latin typeface="Calibri"/>
                <a:cs typeface="Calibri"/>
              </a:rPr>
              <a:t> </a:t>
            </a:r>
            <a:r>
              <a:rPr sz="2800" dirty="0">
                <a:latin typeface="Calibri"/>
                <a:cs typeface="Calibri"/>
              </a:rPr>
              <a:t>should</a:t>
            </a:r>
            <a:r>
              <a:rPr sz="2800" spc="-40" dirty="0">
                <a:latin typeface="Calibri"/>
                <a:cs typeface="Calibri"/>
              </a:rPr>
              <a:t> </a:t>
            </a:r>
            <a:r>
              <a:rPr sz="2800" dirty="0">
                <a:latin typeface="Calibri"/>
                <a:cs typeface="Calibri"/>
              </a:rPr>
              <a:t>be</a:t>
            </a:r>
            <a:r>
              <a:rPr sz="2800" spc="-50" dirty="0">
                <a:latin typeface="Calibri"/>
                <a:cs typeface="Calibri"/>
              </a:rPr>
              <a:t> </a:t>
            </a:r>
            <a:r>
              <a:rPr sz="2800" dirty="0">
                <a:latin typeface="Calibri"/>
                <a:cs typeface="Calibri"/>
              </a:rPr>
              <a:t>given</a:t>
            </a:r>
            <a:r>
              <a:rPr sz="2800" spc="-35" dirty="0">
                <a:latin typeface="Calibri"/>
                <a:cs typeface="Calibri"/>
              </a:rPr>
              <a:t> </a:t>
            </a:r>
            <a:r>
              <a:rPr sz="2800" dirty="0">
                <a:latin typeface="Calibri"/>
                <a:cs typeface="Calibri"/>
              </a:rPr>
              <a:t>the</a:t>
            </a:r>
            <a:r>
              <a:rPr sz="2800" spc="-50" dirty="0">
                <a:latin typeface="Calibri"/>
                <a:cs typeface="Calibri"/>
              </a:rPr>
              <a:t> </a:t>
            </a:r>
            <a:r>
              <a:rPr sz="2800" dirty="0">
                <a:latin typeface="Calibri"/>
                <a:cs typeface="Calibri"/>
              </a:rPr>
              <a:t>power</a:t>
            </a:r>
            <a:r>
              <a:rPr sz="2800" spc="-45" dirty="0">
                <a:latin typeface="Calibri"/>
                <a:cs typeface="Calibri"/>
              </a:rPr>
              <a:t> </a:t>
            </a:r>
            <a:r>
              <a:rPr sz="2800" dirty="0">
                <a:latin typeface="Calibri"/>
                <a:cs typeface="Calibri"/>
              </a:rPr>
              <a:t>which</a:t>
            </a:r>
            <a:r>
              <a:rPr sz="2800" spc="-40" dirty="0">
                <a:latin typeface="Calibri"/>
                <a:cs typeface="Calibri"/>
              </a:rPr>
              <a:t> </a:t>
            </a:r>
            <a:r>
              <a:rPr sz="2800" dirty="0">
                <a:latin typeface="Calibri"/>
                <a:cs typeface="Calibri"/>
              </a:rPr>
              <a:t>is</a:t>
            </a:r>
            <a:r>
              <a:rPr sz="2800" spc="-35" dirty="0">
                <a:latin typeface="Calibri"/>
                <a:cs typeface="Calibri"/>
              </a:rPr>
              <a:t> </a:t>
            </a:r>
            <a:r>
              <a:rPr sz="2800" dirty="0">
                <a:latin typeface="Calibri"/>
                <a:cs typeface="Calibri"/>
              </a:rPr>
              <a:t>required</a:t>
            </a:r>
            <a:r>
              <a:rPr sz="2800" spc="-35" dirty="0">
                <a:latin typeface="Calibri"/>
                <a:cs typeface="Calibri"/>
              </a:rPr>
              <a:t> </a:t>
            </a:r>
            <a:r>
              <a:rPr sz="2800" spc="-25" dirty="0">
                <a:latin typeface="Calibri"/>
                <a:cs typeface="Calibri"/>
              </a:rPr>
              <a:t>to </a:t>
            </a:r>
            <a:r>
              <a:rPr sz="2800" dirty="0">
                <a:latin typeface="Calibri"/>
                <a:cs typeface="Calibri"/>
              </a:rPr>
              <a:t>perform</a:t>
            </a:r>
            <a:r>
              <a:rPr sz="2800" spc="-85" dirty="0">
                <a:latin typeface="Calibri"/>
                <a:cs typeface="Calibri"/>
              </a:rPr>
              <a:t> </a:t>
            </a:r>
            <a:r>
              <a:rPr sz="2800" dirty="0">
                <a:latin typeface="Calibri"/>
                <a:cs typeface="Calibri"/>
              </a:rPr>
              <a:t>it’s</a:t>
            </a:r>
            <a:r>
              <a:rPr sz="2800" spc="-75" dirty="0">
                <a:latin typeface="Calibri"/>
                <a:cs typeface="Calibri"/>
              </a:rPr>
              <a:t> </a:t>
            </a:r>
            <a:r>
              <a:rPr sz="2800" spc="-10" dirty="0">
                <a:latin typeface="Calibri"/>
                <a:cs typeface="Calibri"/>
              </a:rPr>
              <a:t>tasks.</a:t>
            </a:r>
            <a:endParaRPr sz="2800">
              <a:latin typeface="Calibri"/>
              <a:cs typeface="Calibri"/>
            </a:endParaRPr>
          </a:p>
          <a:p>
            <a:pPr marL="241300" marR="5080" indent="-228600">
              <a:lnSpc>
                <a:spcPts val="3120"/>
              </a:lnSpc>
              <a:spcBef>
                <a:spcPts val="885"/>
              </a:spcBef>
              <a:buFont typeface="Arial"/>
              <a:buChar char="•"/>
              <a:tabLst>
                <a:tab pos="241300" algn="l"/>
              </a:tabLst>
            </a:pPr>
            <a:r>
              <a:rPr sz="2800" dirty="0">
                <a:latin typeface="Calibri"/>
                <a:cs typeface="Calibri"/>
              </a:rPr>
              <a:t>Disable</a:t>
            </a:r>
            <a:r>
              <a:rPr sz="2800" spc="-55" dirty="0">
                <a:latin typeface="Calibri"/>
                <a:cs typeface="Calibri"/>
              </a:rPr>
              <a:t> </a:t>
            </a:r>
            <a:r>
              <a:rPr sz="2800" dirty="0">
                <a:latin typeface="Calibri"/>
                <a:cs typeface="Calibri"/>
              </a:rPr>
              <a:t>the</a:t>
            </a:r>
            <a:r>
              <a:rPr sz="2800" spc="-45" dirty="0">
                <a:latin typeface="Calibri"/>
                <a:cs typeface="Calibri"/>
              </a:rPr>
              <a:t> </a:t>
            </a:r>
            <a:r>
              <a:rPr sz="2800" dirty="0">
                <a:latin typeface="Calibri"/>
                <a:cs typeface="Calibri"/>
              </a:rPr>
              <a:t>privileges</a:t>
            </a:r>
            <a:r>
              <a:rPr sz="2800" spc="-25" dirty="0">
                <a:latin typeface="Calibri"/>
                <a:cs typeface="Calibri"/>
              </a:rPr>
              <a:t> </a:t>
            </a:r>
            <a:r>
              <a:rPr sz="2800" dirty="0">
                <a:latin typeface="Calibri"/>
                <a:cs typeface="Calibri"/>
              </a:rPr>
              <a:t>(temporarily</a:t>
            </a:r>
            <a:r>
              <a:rPr sz="2800" spc="-40" dirty="0">
                <a:latin typeface="Calibri"/>
                <a:cs typeface="Calibri"/>
              </a:rPr>
              <a:t> </a:t>
            </a:r>
            <a:r>
              <a:rPr sz="2800" dirty="0">
                <a:latin typeface="Calibri"/>
                <a:cs typeface="Calibri"/>
              </a:rPr>
              <a:t>or</a:t>
            </a:r>
            <a:r>
              <a:rPr sz="2800" spc="-40" dirty="0">
                <a:latin typeface="Calibri"/>
                <a:cs typeface="Calibri"/>
              </a:rPr>
              <a:t> </a:t>
            </a:r>
            <a:r>
              <a:rPr sz="2800" dirty="0">
                <a:latin typeface="Calibri"/>
                <a:cs typeface="Calibri"/>
              </a:rPr>
              <a:t>permanently)</a:t>
            </a:r>
            <a:r>
              <a:rPr sz="2800" spc="-30" dirty="0">
                <a:latin typeface="Calibri"/>
                <a:cs typeface="Calibri"/>
              </a:rPr>
              <a:t> </a:t>
            </a:r>
            <a:r>
              <a:rPr sz="2800" dirty="0">
                <a:latin typeface="Calibri"/>
                <a:cs typeface="Calibri"/>
              </a:rPr>
              <a:t>when</a:t>
            </a:r>
            <a:r>
              <a:rPr sz="2800" spc="-30" dirty="0">
                <a:latin typeface="Calibri"/>
                <a:cs typeface="Calibri"/>
              </a:rPr>
              <a:t> </a:t>
            </a:r>
            <a:r>
              <a:rPr sz="2800" dirty="0">
                <a:latin typeface="Calibri"/>
                <a:cs typeface="Calibri"/>
              </a:rPr>
              <a:t>a</a:t>
            </a:r>
            <a:r>
              <a:rPr sz="2800" spc="-35" dirty="0">
                <a:latin typeface="Calibri"/>
                <a:cs typeface="Calibri"/>
              </a:rPr>
              <a:t> </a:t>
            </a:r>
            <a:r>
              <a:rPr sz="2800" spc="-10" dirty="0">
                <a:latin typeface="Calibri"/>
                <a:cs typeface="Calibri"/>
              </a:rPr>
              <a:t>privileged </a:t>
            </a:r>
            <a:r>
              <a:rPr sz="2800" dirty="0">
                <a:latin typeface="Calibri"/>
                <a:cs typeface="Calibri"/>
              </a:rPr>
              <a:t>program</a:t>
            </a:r>
            <a:r>
              <a:rPr sz="2800" spc="-60" dirty="0">
                <a:latin typeface="Calibri"/>
                <a:cs typeface="Calibri"/>
              </a:rPr>
              <a:t> </a:t>
            </a:r>
            <a:r>
              <a:rPr sz="2800" dirty="0">
                <a:latin typeface="Calibri"/>
                <a:cs typeface="Calibri"/>
              </a:rPr>
              <a:t>doesn’t</a:t>
            </a:r>
            <a:r>
              <a:rPr sz="2800" spc="-55" dirty="0">
                <a:latin typeface="Calibri"/>
                <a:cs typeface="Calibri"/>
              </a:rPr>
              <a:t> </a:t>
            </a:r>
            <a:r>
              <a:rPr sz="2800" dirty="0">
                <a:latin typeface="Calibri"/>
                <a:cs typeface="Calibri"/>
              </a:rPr>
              <a:t>need</a:t>
            </a:r>
            <a:r>
              <a:rPr sz="2800" spc="-45" dirty="0">
                <a:latin typeface="Calibri"/>
                <a:cs typeface="Calibri"/>
              </a:rPr>
              <a:t> </a:t>
            </a:r>
            <a:r>
              <a:rPr sz="2800" spc="-10" dirty="0">
                <a:latin typeface="Calibri"/>
                <a:cs typeface="Calibri"/>
              </a:rPr>
              <a:t>those.</a:t>
            </a:r>
            <a:endParaRPr sz="2800">
              <a:latin typeface="Calibri"/>
              <a:cs typeface="Calibri"/>
            </a:endParaRPr>
          </a:p>
          <a:p>
            <a:pPr marL="241300" marR="1182370" indent="-228600">
              <a:lnSpc>
                <a:spcPts val="3000"/>
              </a:lnSpc>
              <a:spcBef>
                <a:spcPts val="960"/>
              </a:spcBef>
              <a:buFont typeface="Arial"/>
              <a:buChar char="•"/>
              <a:tabLst>
                <a:tab pos="241300" algn="l"/>
              </a:tabLst>
            </a:pPr>
            <a:r>
              <a:rPr sz="2800" dirty="0">
                <a:latin typeface="Calibri"/>
                <a:cs typeface="Calibri"/>
              </a:rPr>
              <a:t>In</a:t>
            </a:r>
            <a:r>
              <a:rPr sz="2800" spc="-30" dirty="0">
                <a:latin typeface="Calibri"/>
                <a:cs typeface="Calibri"/>
              </a:rPr>
              <a:t> </a:t>
            </a:r>
            <a:r>
              <a:rPr sz="2800" dirty="0">
                <a:latin typeface="Calibri"/>
                <a:cs typeface="Calibri"/>
              </a:rPr>
              <a:t>Linux,</a:t>
            </a:r>
            <a:r>
              <a:rPr sz="2800" spc="-15" dirty="0">
                <a:latin typeface="Calibri"/>
                <a:cs typeface="Calibri"/>
              </a:rPr>
              <a:t> </a:t>
            </a:r>
            <a:r>
              <a:rPr sz="2800" dirty="0">
                <a:latin typeface="Calibri"/>
                <a:cs typeface="Calibri"/>
              </a:rPr>
              <a:t>seteuid()</a:t>
            </a:r>
            <a:r>
              <a:rPr sz="2800" spc="-25" dirty="0">
                <a:latin typeface="Calibri"/>
                <a:cs typeface="Calibri"/>
              </a:rPr>
              <a:t> </a:t>
            </a:r>
            <a:r>
              <a:rPr sz="2800" dirty="0">
                <a:latin typeface="Calibri"/>
                <a:cs typeface="Calibri"/>
              </a:rPr>
              <a:t>and</a:t>
            </a:r>
            <a:r>
              <a:rPr sz="2800" spc="-10" dirty="0">
                <a:latin typeface="Calibri"/>
                <a:cs typeface="Calibri"/>
              </a:rPr>
              <a:t> </a:t>
            </a:r>
            <a:r>
              <a:rPr sz="2800" dirty="0">
                <a:latin typeface="Calibri"/>
                <a:cs typeface="Calibri"/>
              </a:rPr>
              <a:t>setuid()</a:t>
            </a:r>
            <a:r>
              <a:rPr sz="2800" spc="-20" dirty="0">
                <a:latin typeface="Calibri"/>
                <a:cs typeface="Calibri"/>
              </a:rPr>
              <a:t> </a:t>
            </a:r>
            <a:r>
              <a:rPr sz="2800" dirty="0">
                <a:latin typeface="Calibri"/>
                <a:cs typeface="Calibri"/>
              </a:rPr>
              <a:t>can</a:t>
            </a:r>
            <a:r>
              <a:rPr sz="2800" spc="-20" dirty="0">
                <a:latin typeface="Calibri"/>
                <a:cs typeface="Calibri"/>
              </a:rPr>
              <a:t> </a:t>
            </a:r>
            <a:r>
              <a:rPr sz="2800" dirty="0">
                <a:latin typeface="Calibri"/>
                <a:cs typeface="Calibri"/>
              </a:rPr>
              <a:t>be</a:t>
            </a:r>
            <a:r>
              <a:rPr sz="2800" spc="-25" dirty="0">
                <a:latin typeface="Calibri"/>
                <a:cs typeface="Calibri"/>
              </a:rPr>
              <a:t> </a:t>
            </a:r>
            <a:r>
              <a:rPr sz="2800" dirty="0">
                <a:latin typeface="Calibri"/>
                <a:cs typeface="Calibri"/>
              </a:rPr>
              <a:t>used</a:t>
            </a:r>
            <a:r>
              <a:rPr sz="2800" spc="-15" dirty="0">
                <a:latin typeface="Calibri"/>
                <a:cs typeface="Calibri"/>
              </a:rPr>
              <a:t> </a:t>
            </a:r>
            <a:r>
              <a:rPr sz="2800" dirty="0">
                <a:latin typeface="Calibri"/>
                <a:cs typeface="Calibri"/>
              </a:rPr>
              <a:t>to</a:t>
            </a:r>
            <a:r>
              <a:rPr sz="2800" spc="-20" dirty="0">
                <a:latin typeface="Calibri"/>
                <a:cs typeface="Calibri"/>
              </a:rPr>
              <a:t> </a:t>
            </a:r>
            <a:r>
              <a:rPr sz="2800" spc="-10" dirty="0">
                <a:latin typeface="Calibri"/>
                <a:cs typeface="Calibri"/>
              </a:rPr>
              <a:t>disable/discard privileges.</a:t>
            </a:r>
            <a:endParaRPr sz="2800">
              <a:latin typeface="Calibri"/>
              <a:cs typeface="Calibri"/>
            </a:endParaRPr>
          </a:p>
          <a:p>
            <a:pPr marL="241300" indent="-228600">
              <a:lnSpc>
                <a:spcPct val="100000"/>
              </a:lnSpc>
              <a:spcBef>
                <a:spcPts val="610"/>
              </a:spcBef>
              <a:buFont typeface="Arial"/>
              <a:buChar char="•"/>
              <a:tabLst>
                <a:tab pos="241300" algn="l"/>
              </a:tabLst>
            </a:pPr>
            <a:r>
              <a:rPr sz="2800" spc="-10" dirty="0">
                <a:latin typeface="Calibri"/>
                <a:cs typeface="Calibri"/>
              </a:rPr>
              <a:t>Different</a:t>
            </a:r>
            <a:r>
              <a:rPr sz="2800" spc="-80" dirty="0">
                <a:latin typeface="Calibri"/>
                <a:cs typeface="Calibri"/>
              </a:rPr>
              <a:t> </a:t>
            </a:r>
            <a:r>
              <a:rPr sz="2800" dirty="0">
                <a:latin typeface="Calibri"/>
                <a:cs typeface="Calibri"/>
              </a:rPr>
              <a:t>OSes</a:t>
            </a:r>
            <a:r>
              <a:rPr sz="2800" spc="-65" dirty="0">
                <a:latin typeface="Calibri"/>
                <a:cs typeface="Calibri"/>
              </a:rPr>
              <a:t> </a:t>
            </a:r>
            <a:r>
              <a:rPr sz="2800" dirty="0">
                <a:latin typeface="Calibri"/>
                <a:cs typeface="Calibri"/>
              </a:rPr>
              <a:t>have</a:t>
            </a:r>
            <a:r>
              <a:rPr sz="2800" spc="-70" dirty="0">
                <a:latin typeface="Calibri"/>
                <a:cs typeface="Calibri"/>
              </a:rPr>
              <a:t> </a:t>
            </a:r>
            <a:r>
              <a:rPr sz="2800" spc="-10" dirty="0">
                <a:latin typeface="Calibri"/>
                <a:cs typeface="Calibri"/>
              </a:rPr>
              <a:t>different</a:t>
            </a:r>
            <a:r>
              <a:rPr sz="2800" spc="-70" dirty="0">
                <a:latin typeface="Calibri"/>
                <a:cs typeface="Calibri"/>
              </a:rPr>
              <a:t> </a:t>
            </a:r>
            <a:r>
              <a:rPr sz="2800" dirty="0">
                <a:latin typeface="Calibri"/>
                <a:cs typeface="Calibri"/>
              </a:rPr>
              <a:t>ways</a:t>
            </a:r>
            <a:r>
              <a:rPr sz="2800" spc="-60" dirty="0">
                <a:latin typeface="Calibri"/>
                <a:cs typeface="Calibri"/>
              </a:rPr>
              <a:t> </a:t>
            </a:r>
            <a:r>
              <a:rPr sz="2800" dirty="0">
                <a:latin typeface="Calibri"/>
                <a:cs typeface="Calibri"/>
              </a:rPr>
              <a:t>to</a:t>
            </a:r>
            <a:r>
              <a:rPr sz="2800" spc="-70" dirty="0">
                <a:latin typeface="Calibri"/>
                <a:cs typeface="Calibri"/>
              </a:rPr>
              <a:t> </a:t>
            </a:r>
            <a:r>
              <a:rPr sz="2800" dirty="0">
                <a:latin typeface="Calibri"/>
                <a:cs typeface="Calibri"/>
              </a:rPr>
              <a:t>do</a:t>
            </a:r>
            <a:r>
              <a:rPr sz="2800" spc="-65" dirty="0">
                <a:latin typeface="Calibri"/>
                <a:cs typeface="Calibri"/>
              </a:rPr>
              <a:t> </a:t>
            </a:r>
            <a:r>
              <a:rPr sz="2800" spc="-10" dirty="0">
                <a:latin typeface="Calibri"/>
                <a:cs typeface="Calibri"/>
              </a:rPr>
              <a:t>that.</a:t>
            </a:r>
            <a:endParaRPr sz="2800">
              <a:latin typeface="Calibri"/>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0276" rIns="0" bIns="0" rtlCol="0">
            <a:spAutoFit/>
          </a:bodyPr>
          <a:lstStyle/>
          <a:p>
            <a:pPr marL="601345">
              <a:lnSpc>
                <a:spcPct val="100000"/>
              </a:lnSpc>
              <a:spcBef>
                <a:spcPts val="100"/>
              </a:spcBef>
            </a:pPr>
            <a:r>
              <a:rPr spc="-10" dirty="0"/>
              <a:t>Summary</a:t>
            </a:r>
          </a:p>
        </p:txBody>
      </p:sp>
      <p:sp>
        <p:nvSpPr>
          <p:cNvPr id="3" name="object 3"/>
          <p:cNvSpPr txBox="1"/>
          <p:nvPr/>
        </p:nvSpPr>
        <p:spPr>
          <a:xfrm>
            <a:off x="916939" y="1716532"/>
            <a:ext cx="7679690" cy="2576830"/>
          </a:xfrm>
          <a:prstGeom prst="rect">
            <a:avLst/>
          </a:prstGeom>
        </p:spPr>
        <p:txBody>
          <a:bodyPr vert="horz" wrap="square" lIns="0" tIns="91440" rIns="0" bIns="0" rtlCol="0">
            <a:spAutoFit/>
          </a:bodyPr>
          <a:lstStyle/>
          <a:p>
            <a:pPr marL="241300" indent="-228600">
              <a:lnSpc>
                <a:spcPct val="100000"/>
              </a:lnSpc>
              <a:spcBef>
                <a:spcPts val="720"/>
              </a:spcBef>
              <a:buFont typeface="Arial"/>
              <a:buChar char="•"/>
              <a:tabLst>
                <a:tab pos="241300" algn="l"/>
              </a:tabLst>
            </a:pPr>
            <a:r>
              <a:rPr sz="2800" dirty="0">
                <a:latin typeface="Calibri"/>
                <a:cs typeface="Calibri"/>
              </a:rPr>
              <a:t>The</a:t>
            </a:r>
            <a:r>
              <a:rPr sz="2800" spc="-65" dirty="0">
                <a:latin typeface="Calibri"/>
                <a:cs typeface="Calibri"/>
              </a:rPr>
              <a:t> </a:t>
            </a:r>
            <a:r>
              <a:rPr sz="2800" dirty="0">
                <a:latin typeface="Calibri"/>
                <a:cs typeface="Calibri"/>
              </a:rPr>
              <a:t>need</a:t>
            </a:r>
            <a:r>
              <a:rPr sz="2800" spc="-40" dirty="0">
                <a:latin typeface="Calibri"/>
                <a:cs typeface="Calibri"/>
              </a:rPr>
              <a:t> </a:t>
            </a:r>
            <a:r>
              <a:rPr sz="2800" dirty="0">
                <a:latin typeface="Calibri"/>
                <a:cs typeface="Calibri"/>
              </a:rPr>
              <a:t>for</a:t>
            </a:r>
            <a:r>
              <a:rPr sz="2800" spc="-45" dirty="0">
                <a:latin typeface="Calibri"/>
                <a:cs typeface="Calibri"/>
              </a:rPr>
              <a:t> </a:t>
            </a:r>
            <a:r>
              <a:rPr sz="2800" dirty="0">
                <a:latin typeface="Calibri"/>
                <a:cs typeface="Calibri"/>
              </a:rPr>
              <a:t>privileged</a:t>
            </a:r>
            <a:r>
              <a:rPr sz="2800" spc="-40" dirty="0">
                <a:latin typeface="Calibri"/>
                <a:cs typeface="Calibri"/>
              </a:rPr>
              <a:t> </a:t>
            </a:r>
            <a:r>
              <a:rPr sz="2800" spc="-10" dirty="0">
                <a:latin typeface="Calibri"/>
                <a:cs typeface="Calibri"/>
              </a:rPr>
              <a:t>programs</a:t>
            </a:r>
            <a:endParaRPr sz="2800">
              <a:latin typeface="Calibri"/>
              <a:cs typeface="Calibri"/>
            </a:endParaRPr>
          </a:p>
          <a:p>
            <a:pPr marL="241300" indent="-228600">
              <a:lnSpc>
                <a:spcPct val="100000"/>
              </a:lnSpc>
              <a:spcBef>
                <a:spcPts val="625"/>
              </a:spcBef>
              <a:buFont typeface="Arial"/>
              <a:buChar char="•"/>
              <a:tabLst>
                <a:tab pos="241300" algn="l"/>
              </a:tabLst>
            </a:pPr>
            <a:r>
              <a:rPr sz="2800" dirty="0">
                <a:latin typeface="Calibri"/>
                <a:cs typeface="Calibri"/>
              </a:rPr>
              <a:t>How</a:t>
            </a:r>
            <a:r>
              <a:rPr sz="2800" spc="-10" dirty="0">
                <a:latin typeface="Calibri"/>
                <a:cs typeface="Calibri"/>
              </a:rPr>
              <a:t> </a:t>
            </a:r>
            <a:r>
              <a:rPr sz="2800" dirty="0">
                <a:latin typeface="Calibri"/>
                <a:cs typeface="Calibri"/>
              </a:rPr>
              <a:t>the</a:t>
            </a:r>
            <a:r>
              <a:rPr sz="2800" spc="-5" dirty="0">
                <a:latin typeface="Calibri"/>
                <a:cs typeface="Calibri"/>
              </a:rPr>
              <a:t> </a:t>
            </a:r>
            <a:r>
              <a:rPr sz="2800" spc="-35" dirty="0">
                <a:latin typeface="Calibri"/>
                <a:cs typeface="Calibri"/>
              </a:rPr>
              <a:t>Set-</a:t>
            </a:r>
            <a:r>
              <a:rPr sz="2800" dirty="0">
                <a:latin typeface="Calibri"/>
                <a:cs typeface="Calibri"/>
              </a:rPr>
              <a:t>UID</a:t>
            </a:r>
            <a:r>
              <a:rPr sz="2800" spc="5" dirty="0">
                <a:latin typeface="Calibri"/>
                <a:cs typeface="Calibri"/>
              </a:rPr>
              <a:t> </a:t>
            </a:r>
            <a:r>
              <a:rPr sz="2800" dirty="0">
                <a:latin typeface="Calibri"/>
                <a:cs typeface="Calibri"/>
              </a:rPr>
              <a:t>mechanism</a:t>
            </a:r>
            <a:r>
              <a:rPr sz="2800" spc="5" dirty="0">
                <a:latin typeface="Calibri"/>
                <a:cs typeface="Calibri"/>
              </a:rPr>
              <a:t> </a:t>
            </a:r>
            <a:r>
              <a:rPr sz="2800" spc="-10" dirty="0">
                <a:latin typeface="Calibri"/>
                <a:cs typeface="Calibri"/>
              </a:rPr>
              <a:t>works</a:t>
            </a:r>
            <a:endParaRPr sz="2800">
              <a:latin typeface="Calibri"/>
              <a:cs typeface="Calibri"/>
            </a:endParaRPr>
          </a:p>
          <a:p>
            <a:pPr marL="241300" indent="-228600">
              <a:lnSpc>
                <a:spcPct val="100000"/>
              </a:lnSpc>
              <a:spcBef>
                <a:spcPts val="650"/>
              </a:spcBef>
              <a:buFont typeface="Arial"/>
              <a:buChar char="•"/>
              <a:tabLst>
                <a:tab pos="241300" algn="l"/>
              </a:tabLst>
            </a:pPr>
            <a:r>
              <a:rPr sz="2800" dirty="0">
                <a:latin typeface="Calibri"/>
                <a:cs typeface="Calibri"/>
              </a:rPr>
              <a:t>Security</a:t>
            </a:r>
            <a:r>
              <a:rPr sz="2800" spc="-45" dirty="0">
                <a:latin typeface="Calibri"/>
                <a:cs typeface="Calibri"/>
              </a:rPr>
              <a:t> </a:t>
            </a:r>
            <a:r>
              <a:rPr sz="2800" dirty="0">
                <a:latin typeface="Calibri"/>
                <a:cs typeface="Calibri"/>
              </a:rPr>
              <a:t>flaws</a:t>
            </a:r>
            <a:r>
              <a:rPr sz="2800" spc="-20" dirty="0">
                <a:latin typeface="Calibri"/>
                <a:cs typeface="Calibri"/>
              </a:rPr>
              <a:t> </a:t>
            </a:r>
            <a:r>
              <a:rPr sz="2800" dirty="0">
                <a:latin typeface="Calibri"/>
                <a:cs typeface="Calibri"/>
              </a:rPr>
              <a:t>in</a:t>
            </a:r>
            <a:r>
              <a:rPr sz="2800" spc="-25" dirty="0">
                <a:latin typeface="Calibri"/>
                <a:cs typeface="Calibri"/>
              </a:rPr>
              <a:t> </a:t>
            </a:r>
            <a:r>
              <a:rPr sz="2800" dirty="0">
                <a:latin typeface="Calibri"/>
                <a:cs typeface="Calibri"/>
              </a:rPr>
              <a:t>privileged</a:t>
            </a:r>
            <a:r>
              <a:rPr sz="2800" spc="-20" dirty="0">
                <a:latin typeface="Calibri"/>
                <a:cs typeface="Calibri"/>
              </a:rPr>
              <a:t> </a:t>
            </a:r>
            <a:r>
              <a:rPr sz="2800" spc="-35" dirty="0">
                <a:latin typeface="Calibri"/>
                <a:cs typeface="Calibri"/>
              </a:rPr>
              <a:t>Set-</a:t>
            </a:r>
            <a:r>
              <a:rPr sz="2800" dirty="0">
                <a:latin typeface="Calibri"/>
                <a:cs typeface="Calibri"/>
              </a:rPr>
              <a:t>UID</a:t>
            </a:r>
            <a:r>
              <a:rPr sz="2800" spc="-20" dirty="0">
                <a:latin typeface="Calibri"/>
                <a:cs typeface="Calibri"/>
              </a:rPr>
              <a:t> </a:t>
            </a:r>
            <a:r>
              <a:rPr sz="2800" spc="-10" dirty="0">
                <a:latin typeface="Calibri"/>
                <a:cs typeface="Calibri"/>
              </a:rPr>
              <a:t>programs</a:t>
            </a:r>
            <a:endParaRPr sz="2800">
              <a:latin typeface="Calibri"/>
              <a:cs typeface="Calibri"/>
            </a:endParaRPr>
          </a:p>
          <a:p>
            <a:pPr marL="241300" indent="-228600">
              <a:lnSpc>
                <a:spcPct val="100000"/>
              </a:lnSpc>
              <a:spcBef>
                <a:spcPts val="745"/>
              </a:spcBef>
              <a:buFont typeface="Arial"/>
              <a:buChar char="•"/>
              <a:tabLst>
                <a:tab pos="241300" algn="l"/>
              </a:tabLst>
            </a:pPr>
            <a:r>
              <a:rPr sz="2800" dirty="0">
                <a:latin typeface="Calibri"/>
                <a:cs typeface="Calibri"/>
              </a:rPr>
              <a:t>Attack</a:t>
            </a:r>
            <a:r>
              <a:rPr sz="2800" spc="-145" dirty="0">
                <a:latin typeface="Calibri"/>
                <a:cs typeface="Calibri"/>
              </a:rPr>
              <a:t> </a:t>
            </a:r>
            <a:r>
              <a:rPr sz="2800" spc="-10" dirty="0">
                <a:latin typeface="Calibri"/>
                <a:cs typeface="Calibri"/>
              </a:rPr>
              <a:t>surface</a:t>
            </a:r>
            <a:endParaRPr sz="2800">
              <a:latin typeface="Calibri"/>
              <a:cs typeface="Calibri"/>
            </a:endParaRPr>
          </a:p>
          <a:p>
            <a:pPr marL="241300" indent="-228600">
              <a:lnSpc>
                <a:spcPct val="100000"/>
              </a:lnSpc>
              <a:spcBef>
                <a:spcPts val="645"/>
              </a:spcBef>
              <a:buFont typeface="Arial"/>
              <a:buChar char="•"/>
              <a:tabLst>
                <a:tab pos="241300" algn="l"/>
              </a:tabLst>
            </a:pPr>
            <a:r>
              <a:rPr sz="2800" dirty="0">
                <a:latin typeface="Calibri"/>
                <a:cs typeface="Calibri"/>
              </a:rPr>
              <a:t>How</a:t>
            </a:r>
            <a:r>
              <a:rPr sz="2800" spc="-45" dirty="0">
                <a:latin typeface="Calibri"/>
                <a:cs typeface="Calibri"/>
              </a:rPr>
              <a:t> </a:t>
            </a:r>
            <a:r>
              <a:rPr sz="2800" dirty="0">
                <a:latin typeface="Calibri"/>
                <a:cs typeface="Calibri"/>
              </a:rPr>
              <a:t>to</a:t>
            </a:r>
            <a:r>
              <a:rPr sz="2800" spc="-35" dirty="0">
                <a:latin typeface="Calibri"/>
                <a:cs typeface="Calibri"/>
              </a:rPr>
              <a:t> </a:t>
            </a:r>
            <a:r>
              <a:rPr sz="2800" dirty="0">
                <a:latin typeface="Calibri"/>
                <a:cs typeface="Calibri"/>
              </a:rPr>
              <a:t>improve</a:t>
            </a:r>
            <a:r>
              <a:rPr sz="2800" spc="-40" dirty="0">
                <a:latin typeface="Calibri"/>
                <a:cs typeface="Calibri"/>
              </a:rPr>
              <a:t> </a:t>
            </a:r>
            <a:r>
              <a:rPr sz="2800" dirty="0">
                <a:latin typeface="Calibri"/>
                <a:cs typeface="Calibri"/>
              </a:rPr>
              <a:t>the</a:t>
            </a:r>
            <a:r>
              <a:rPr sz="2800" spc="-35" dirty="0">
                <a:latin typeface="Calibri"/>
                <a:cs typeface="Calibri"/>
              </a:rPr>
              <a:t> </a:t>
            </a:r>
            <a:r>
              <a:rPr sz="2800" dirty="0">
                <a:latin typeface="Calibri"/>
                <a:cs typeface="Calibri"/>
              </a:rPr>
              <a:t>security</a:t>
            </a:r>
            <a:r>
              <a:rPr sz="2800" spc="-35" dirty="0">
                <a:latin typeface="Calibri"/>
                <a:cs typeface="Calibri"/>
              </a:rPr>
              <a:t> </a:t>
            </a:r>
            <a:r>
              <a:rPr sz="2800" dirty="0">
                <a:latin typeface="Calibri"/>
                <a:cs typeface="Calibri"/>
              </a:rPr>
              <a:t>of</a:t>
            </a:r>
            <a:r>
              <a:rPr sz="2800" spc="-35" dirty="0">
                <a:latin typeface="Calibri"/>
                <a:cs typeface="Calibri"/>
              </a:rPr>
              <a:t> </a:t>
            </a:r>
            <a:r>
              <a:rPr sz="2800" dirty="0">
                <a:latin typeface="Calibri"/>
                <a:cs typeface="Calibri"/>
              </a:rPr>
              <a:t>privileged</a:t>
            </a:r>
            <a:r>
              <a:rPr sz="2800" spc="-25" dirty="0">
                <a:latin typeface="Calibri"/>
                <a:cs typeface="Calibri"/>
              </a:rPr>
              <a:t> </a:t>
            </a:r>
            <a:r>
              <a:rPr sz="2800" spc="-10" dirty="0">
                <a:latin typeface="Calibri"/>
                <a:cs typeface="Calibri"/>
              </a:rPr>
              <a:t>programs</a:t>
            </a:r>
            <a:endParaRPr sz="280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02480" y="611124"/>
            <a:ext cx="3987165" cy="695960"/>
          </a:xfrm>
          <a:prstGeom prst="rect">
            <a:avLst/>
          </a:prstGeom>
        </p:spPr>
        <p:txBody>
          <a:bodyPr vert="horz" wrap="square" lIns="0" tIns="12700" rIns="0" bIns="0" rtlCol="0">
            <a:spAutoFit/>
          </a:bodyPr>
          <a:lstStyle/>
          <a:p>
            <a:pPr marL="12700">
              <a:lnSpc>
                <a:spcPct val="100000"/>
              </a:lnSpc>
              <a:spcBef>
                <a:spcPts val="100"/>
              </a:spcBef>
            </a:pPr>
            <a:r>
              <a:rPr dirty="0"/>
              <a:t>Users</a:t>
            </a:r>
            <a:r>
              <a:rPr spc="-60" dirty="0"/>
              <a:t> </a:t>
            </a:r>
            <a:r>
              <a:rPr dirty="0"/>
              <a:t>and</a:t>
            </a:r>
            <a:r>
              <a:rPr spc="-45" dirty="0"/>
              <a:t> </a:t>
            </a:r>
            <a:r>
              <a:rPr spc="-10" dirty="0"/>
              <a:t>Groups</a:t>
            </a:r>
          </a:p>
        </p:txBody>
      </p:sp>
      <p:sp>
        <p:nvSpPr>
          <p:cNvPr id="3" name="object 3"/>
          <p:cNvSpPr txBox="1"/>
          <p:nvPr/>
        </p:nvSpPr>
        <p:spPr>
          <a:xfrm>
            <a:off x="945400" y="1783587"/>
            <a:ext cx="10061575" cy="3274060"/>
          </a:xfrm>
          <a:prstGeom prst="rect">
            <a:avLst/>
          </a:prstGeom>
        </p:spPr>
        <p:txBody>
          <a:bodyPr vert="horz" wrap="square" lIns="0" tIns="63500" rIns="0" bIns="0" rtlCol="0">
            <a:spAutoFit/>
          </a:bodyPr>
          <a:lstStyle/>
          <a:p>
            <a:pPr marL="241300" marR="5080" indent="-228600">
              <a:lnSpc>
                <a:spcPts val="3000"/>
              </a:lnSpc>
              <a:spcBef>
                <a:spcPts val="500"/>
              </a:spcBef>
              <a:buFont typeface="Arial"/>
              <a:buChar char="•"/>
              <a:tabLst>
                <a:tab pos="241300" algn="l"/>
              </a:tabLst>
            </a:pPr>
            <a:r>
              <a:rPr sz="2800" dirty="0">
                <a:latin typeface="Calibri"/>
                <a:cs typeface="Calibri"/>
              </a:rPr>
              <a:t>Sometimes</a:t>
            </a:r>
            <a:r>
              <a:rPr sz="2800" spc="-45" dirty="0">
                <a:latin typeface="Calibri"/>
                <a:cs typeface="Calibri"/>
              </a:rPr>
              <a:t> </a:t>
            </a:r>
            <a:r>
              <a:rPr sz="2800" dirty="0">
                <a:latin typeface="Calibri"/>
                <a:cs typeface="Calibri"/>
              </a:rPr>
              <a:t>it</a:t>
            </a:r>
            <a:r>
              <a:rPr sz="2800" spc="-35" dirty="0">
                <a:latin typeface="Calibri"/>
                <a:cs typeface="Calibri"/>
              </a:rPr>
              <a:t> </a:t>
            </a:r>
            <a:r>
              <a:rPr sz="2800" dirty="0">
                <a:latin typeface="Calibri"/>
                <a:cs typeface="Calibri"/>
              </a:rPr>
              <a:t>is</a:t>
            </a:r>
            <a:r>
              <a:rPr sz="2800" spc="-30" dirty="0">
                <a:latin typeface="Calibri"/>
                <a:cs typeface="Calibri"/>
              </a:rPr>
              <a:t> </a:t>
            </a:r>
            <a:r>
              <a:rPr sz="2800" dirty="0">
                <a:latin typeface="Calibri"/>
                <a:cs typeface="Calibri"/>
              </a:rPr>
              <a:t>convenient</a:t>
            </a:r>
            <a:r>
              <a:rPr sz="2800" spc="-35" dirty="0">
                <a:latin typeface="Calibri"/>
                <a:cs typeface="Calibri"/>
              </a:rPr>
              <a:t> </a:t>
            </a:r>
            <a:r>
              <a:rPr sz="2800" dirty="0">
                <a:latin typeface="Calibri"/>
                <a:cs typeface="Calibri"/>
              </a:rPr>
              <a:t>to</a:t>
            </a:r>
            <a:r>
              <a:rPr sz="2800" spc="-35" dirty="0">
                <a:latin typeface="Calibri"/>
                <a:cs typeface="Calibri"/>
              </a:rPr>
              <a:t> </a:t>
            </a:r>
            <a:r>
              <a:rPr sz="2800" dirty="0">
                <a:latin typeface="Calibri"/>
                <a:cs typeface="Calibri"/>
              </a:rPr>
              <a:t>assign</a:t>
            </a:r>
            <a:r>
              <a:rPr sz="2800" spc="-30" dirty="0">
                <a:latin typeface="Calibri"/>
                <a:cs typeface="Calibri"/>
              </a:rPr>
              <a:t> </a:t>
            </a:r>
            <a:r>
              <a:rPr sz="2800" dirty="0">
                <a:latin typeface="Calibri"/>
                <a:cs typeface="Calibri"/>
              </a:rPr>
              <a:t>permissions</a:t>
            </a:r>
            <a:r>
              <a:rPr sz="2800" spc="-30" dirty="0">
                <a:latin typeface="Calibri"/>
                <a:cs typeface="Calibri"/>
              </a:rPr>
              <a:t> </a:t>
            </a:r>
            <a:r>
              <a:rPr sz="2800" dirty="0">
                <a:latin typeface="Calibri"/>
                <a:cs typeface="Calibri"/>
              </a:rPr>
              <a:t>to</a:t>
            </a:r>
            <a:r>
              <a:rPr sz="2800" spc="-35" dirty="0">
                <a:latin typeface="Calibri"/>
                <a:cs typeface="Calibri"/>
              </a:rPr>
              <a:t> </a:t>
            </a:r>
            <a:r>
              <a:rPr sz="2800" dirty="0">
                <a:latin typeface="Calibri"/>
                <a:cs typeface="Calibri"/>
              </a:rPr>
              <a:t>a</a:t>
            </a:r>
            <a:r>
              <a:rPr sz="2800" spc="-35" dirty="0">
                <a:latin typeface="Calibri"/>
                <a:cs typeface="Calibri"/>
              </a:rPr>
              <a:t> </a:t>
            </a:r>
            <a:r>
              <a:rPr sz="2800" dirty="0">
                <a:latin typeface="Calibri"/>
                <a:cs typeface="Calibri"/>
              </a:rPr>
              <a:t>group</a:t>
            </a:r>
            <a:r>
              <a:rPr sz="2800" spc="-30" dirty="0">
                <a:latin typeface="Calibri"/>
                <a:cs typeface="Calibri"/>
              </a:rPr>
              <a:t> </a:t>
            </a:r>
            <a:r>
              <a:rPr sz="2800" dirty="0">
                <a:latin typeface="Calibri"/>
                <a:cs typeface="Calibri"/>
              </a:rPr>
              <a:t>of</a:t>
            </a:r>
            <a:r>
              <a:rPr sz="2800" spc="-35" dirty="0">
                <a:latin typeface="Calibri"/>
                <a:cs typeface="Calibri"/>
              </a:rPr>
              <a:t> </a:t>
            </a:r>
            <a:r>
              <a:rPr sz="2800" spc="-10" dirty="0">
                <a:latin typeface="Calibri"/>
                <a:cs typeface="Calibri"/>
              </a:rPr>
              <a:t>users </a:t>
            </a:r>
            <a:r>
              <a:rPr sz="2800" dirty="0">
                <a:latin typeface="Calibri"/>
                <a:cs typeface="Calibri"/>
              </a:rPr>
              <a:t>for</a:t>
            </a:r>
            <a:r>
              <a:rPr sz="2800" spc="-55" dirty="0">
                <a:latin typeface="Calibri"/>
                <a:cs typeface="Calibri"/>
              </a:rPr>
              <a:t> </a:t>
            </a:r>
            <a:r>
              <a:rPr sz="2800" dirty="0">
                <a:latin typeface="Calibri"/>
                <a:cs typeface="Calibri"/>
              </a:rPr>
              <a:t>accessing</a:t>
            </a:r>
            <a:r>
              <a:rPr sz="2800" spc="-50" dirty="0">
                <a:latin typeface="Calibri"/>
                <a:cs typeface="Calibri"/>
              </a:rPr>
              <a:t> </a:t>
            </a:r>
            <a:r>
              <a:rPr sz="2800" dirty="0">
                <a:latin typeface="Calibri"/>
                <a:cs typeface="Calibri"/>
              </a:rPr>
              <a:t>common</a:t>
            </a:r>
            <a:r>
              <a:rPr sz="2800" spc="-35" dirty="0">
                <a:latin typeface="Calibri"/>
                <a:cs typeface="Calibri"/>
              </a:rPr>
              <a:t> </a:t>
            </a:r>
            <a:r>
              <a:rPr sz="2800" spc="-10" dirty="0">
                <a:latin typeface="Calibri"/>
                <a:cs typeface="Calibri"/>
              </a:rPr>
              <a:t>resources</a:t>
            </a:r>
            <a:endParaRPr sz="2800">
              <a:latin typeface="Calibri"/>
              <a:cs typeface="Calibri"/>
            </a:endParaRPr>
          </a:p>
          <a:p>
            <a:pPr>
              <a:lnSpc>
                <a:spcPct val="100000"/>
              </a:lnSpc>
              <a:spcBef>
                <a:spcPts val="10"/>
              </a:spcBef>
              <a:buFont typeface="Arial"/>
              <a:buChar char="•"/>
            </a:pPr>
            <a:endParaRPr sz="3850">
              <a:latin typeface="Calibri"/>
              <a:cs typeface="Calibri"/>
            </a:endParaRPr>
          </a:p>
          <a:p>
            <a:pPr marL="241300" indent="-228600">
              <a:lnSpc>
                <a:spcPct val="100000"/>
              </a:lnSpc>
              <a:buFont typeface="Arial"/>
              <a:buChar char="•"/>
              <a:tabLst>
                <a:tab pos="241300" algn="l"/>
              </a:tabLst>
            </a:pPr>
            <a:r>
              <a:rPr sz="2800" dirty="0">
                <a:latin typeface="Calibri"/>
                <a:cs typeface="Calibri"/>
              </a:rPr>
              <a:t>A</a:t>
            </a:r>
            <a:r>
              <a:rPr sz="2800" spc="-20" dirty="0">
                <a:latin typeface="Calibri"/>
                <a:cs typeface="Calibri"/>
              </a:rPr>
              <a:t> </a:t>
            </a:r>
            <a:r>
              <a:rPr sz="2800" dirty="0">
                <a:latin typeface="Calibri"/>
                <a:cs typeface="Calibri"/>
              </a:rPr>
              <a:t>user</a:t>
            </a:r>
            <a:r>
              <a:rPr sz="2800" spc="-10" dirty="0">
                <a:latin typeface="Calibri"/>
                <a:cs typeface="Calibri"/>
              </a:rPr>
              <a:t> </a:t>
            </a:r>
            <a:r>
              <a:rPr sz="2800" dirty="0">
                <a:latin typeface="Calibri"/>
                <a:cs typeface="Calibri"/>
              </a:rPr>
              <a:t>can</a:t>
            </a:r>
            <a:r>
              <a:rPr sz="2800" spc="-10" dirty="0">
                <a:latin typeface="Calibri"/>
                <a:cs typeface="Calibri"/>
              </a:rPr>
              <a:t> </a:t>
            </a:r>
            <a:r>
              <a:rPr sz="2800" dirty="0">
                <a:latin typeface="Calibri"/>
                <a:cs typeface="Calibri"/>
              </a:rPr>
              <a:t>be</a:t>
            </a:r>
            <a:r>
              <a:rPr sz="2800" spc="-15" dirty="0">
                <a:latin typeface="Calibri"/>
                <a:cs typeface="Calibri"/>
              </a:rPr>
              <a:t> </a:t>
            </a:r>
            <a:r>
              <a:rPr sz="2800" dirty="0">
                <a:latin typeface="Calibri"/>
                <a:cs typeface="Calibri"/>
              </a:rPr>
              <a:t>a</a:t>
            </a:r>
            <a:r>
              <a:rPr sz="2800" spc="-15" dirty="0">
                <a:latin typeface="Calibri"/>
                <a:cs typeface="Calibri"/>
              </a:rPr>
              <a:t> </a:t>
            </a:r>
            <a:r>
              <a:rPr sz="2800" dirty="0">
                <a:latin typeface="Calibri"/>
                <a:cs typeface="Calibri"/>
              </a:rPr>
              <a:t>member</a:t>
            </a:r>
            <a:r>
              <a:rPr sz="2800" spc="-15" dirty="0">
                <a:latin typeface="Calibri"/>
                <a:cs typeface="Calibri"/>
              </a:rPr>
              <a:t> </a:t>
            </a:r>
            <a:r>
              <a:rPr sz="2800" dirty="0">
                <a:latin typeface="Calibri"/>
                <a:cs typeface="Calibri"/>
              </a:rPr>
              <a:t>of</a:t>
            </a:r>
            <a:r>
              <a:rPr sz="2800" spc="-15" dirty="0">
                <a:latin typeface="Calibri"/>
                <a:cs typeface="Calibri"/>
              </a:rPr>
              <a:t> </a:t>
            </a:r>
            <a:r>
              <a:rPr sz="2800" dirty="0">
                <a:latin typeface="Calibri"/>
                <a:cs typeface="Calibri"/>
              </a:rPr>
              <a:t>multiple</a:t>
            </a:r>
            <a:r>
              <a:rPr sz="2800" spc="-15" dirty="0">
                <a:latin typeface="Calibri"/>
                <a:cs typeface="Calibri"/>
              </a:rPr>
              <a:t> </a:t>
            </a:r>
            <a:r>
              <a:rPr sz="2800" spc="-10" dirty="0">
                <a:latin typeface="Calibri"/>
                <a:cs typeface="Calibri"/>
              </a:rPr>
              <a:t>groups</a:t>
            </a:r>
            <a:endParaRPr sz="2800">
              <a:latin typeface="Calibri"/>
              <a:cs typeface="Calibri"/>
            </a:endParaRPr>
          </a:p>
          <a:p>
            <a:pPr>
              <a:lnSpc>
                <a:spcPct val="100000"/>
              </a:lnSpc>
              <a:spcBef>
                <a:spcPts val="55"/>
              </a:spcBef>
              <a:buFont typeface="Arial"/>
              <a:buChar char="•"/>
            </a:pPr>
            <a:endParaRPr sz="3750">
              <a:latin typeface="Calibri"/>
              <a:cs typeface="Calibri"/>
            </a:endParaRPr>
          </a:p>
          <a:p>
            <a:pPr marL="241300" indent="-228600">
              <a:lnSpc>
                <a:spcPct val="100000"/>
              </a:lnSpc>
              <a:buFont typeface="Arial"/>
              <a:buChar char="•"/>
              <a:tabLst>
                <a:tab pos="241300" algn="l"/>
              </a:tabLst>
            </a:pPr>
            <a:r>
              <a:rPr sz="2800" dirty="0">
                <a:latin typeface="Calibri"/>
                <a:cs typeface="Calibri"/>
              </a:rPr>
              <a:t>Group</a:t>
            </a:r>
            <a:r>
              <a:rPr sz="2800" spc="-70" dirty="0">
                <a:latin typeface="Calibri"/>
                <a:cs typeface="Calibri"/>
              </a:rPr>
              <a:t> </a:t>
            </a:r>
            <a:r>
              <a:rPr sz="2800" dirty="0">
                <a:latin typeface="Calibri"/>
                <a:cs typeface="Calibri"/>
              </a:rPr>
              <a:t>member</a:t>
            </a:r>
            <a:r>
              <a:rPr sz="2800" spc="-60" dirty="0">
                <a:latin typeface="Calibri"/>
                <a:cs typeface="Calibri"/>
              </a:rPr>
              <a:t> </a:t>
            </a:r>
            <a:r>
              <a:rPr sz="2800" dirty="0">
                <a:latin typeface="Calibri"/>
                <a:cs typeface="Calibri"/>
              </a:rPr>
              <a:t>information</a:t>
            </a:r>
            <a:r>
              <a:rPr sz="2800" spc="-55" dirty="0">
                <a:latin typeface="Calibri"/>
                <a:cs typeface="Calibri"/>
              </a:rPr>
              <a:t> </a:t>
            </a:r>
            <a:r>
              <a:rPr sz="2800" dirty="0">
                <a:latin typeface="Calibri"/>
                <a:cs typeface="Calibri"/>
              </a:rPr>
              <a:t>is</a:t>
            </a:r>
            <a:r>
              <a:rPr sz="2800" spc="-55" dirty="0">
                <a:latin typeface="Calibri"/>
                <a:cs typeface="Calibri"/>
              </a:rPr>
              <a:t> </a:t>
            </a:r>
            <a:r>
              <a:rPr sz="2800" dirty="0">
                <a:latin typeface="Calibri"/>
                <a:cs typeface="Calibri"/>
              </a:rPr>
              <a:t>stored</a:t>
            </a:r>
            <a:r>
              <a:rPr sz="2800" spc="-55" dirty="0">
                <a:latin typeface="Calibri"/>
                <a:cs typeface="Calibri"/>
              </a:rPr>
              <a:t> </a:t>
            </a:r>
            <a:r>
              <a:rPr sz="2800" dirty="0">
                <a:latin typeface="Calibri"/>
                <a:cs typeface="Calibri"/>
              </a:rPr>
              <a:t>in</a:t>
            </a:r>
            <a:r>
              <a:rPr sz="2800" spc="-55" dirty="0">
                <a:latin typeface="Calibri"/>
                <a:cs typeface="Calibri"/>
              </a:rPr>
              <a:t> </a:t>
            </a:r>
            <a:r>
              <a:rPr sz="2800" spc="-10" dirty="0">
                <a:latin typeface="Calibri"/>
                <a:cs typeface="Calibri"/>
              </a:rPr>
              <a:t>/etc/group</a:t>
            </a:r>
            <a:endParaRPr sz="2800">
              <a:latin typeface="Calibri"/>
              <a:cs typeface="Calibri"/>
            </a:endParaRPr>
          </a:p>
          <a:p>
            <a:pPr marL="698500" lvl="1" indent="-229235">
              <a:lnSpc>
                <a:spcPct val="100000"/>
              </a:lnSpc>
              <a:spcBef>
                <a:spcPts val="229"/>
              </a:spcBef>
              <a:buFont typeface="Arial"/>
              <a:buChar char="•"/>
              <a:tabLst>
                <a:tab pos="698500" algn="l"/>
                <a:tab pos="2426970" algn="l"/>
              </a:tabLst>
            </a:pPr>
            <a:r>
              <a:rPr sz="2400" i="1" dirty="0">
                <a:latin typeface="Calibri"/>
                <a:cs typeface="Calibri"/>
              </a:rPr>
              <a:t>#</a:t>
            </a:r>
            <a:r>
              <a:rPr sz="2400" i="1" spc="-10" dirty="0">
                <a:latin typeface="Calibri"/>
                <a:cs typeface="Calibri"/>
              </a:rPr>
              <a:t> </a:t>
            </a:r>
            <a:r>
              <a:rPr sz="2400" i="1" dirty="0">
                <a:latin typeface="Calibri"/>
                <a:cs typeface="Calibri"/>
              </a:rPr>
              <a:t>groups</a:t>
            </a:r>
            <a:r>
              <a:rPr sz="2400" i="1" spc="-5" dirty="0">
                <a:latin typeface="Calibri"/>
                <a:cs typeface="Calibri"/>
              </a:rPr>
              <a:t> </a:t>
            </a:r>
            <a:r>
              <a:rPr sz="2400" i="1" spc="-25" dirty="0">
                <a:latin typeface="Calibri"/>
                <a:cs typeface="Calibri"/>
              </a:rPr>
              <a:t>uid</a:t>
            </a:r>
            <a:r>
              <a:rPr sz="2400" i="1" dirty="0">
                <a:latin typeface="Calibri"/>
                <a:cs typeface="Calibri"/>
              </a:rPr>
              <a:t>	</a:t>
            </a:r>
            <a:r>
              <a:rPr sz="2400" dirty="0">
                <a:latin typeface="Calibri"/>
                <a:cs typeface="Calibri"/>
              </a:rPr>
              <a:t>(will</a:t>
            </a:r>
            <a:r>
              <a:rPr sz="2400" spc="-45" dirty="0">
                <a:latin typeface="Calibri"/>
                <a:cs typeface="Calibri"/>
              </a:rPr>
              <a:t> </a:t>
            </a:r>
            <a:r>
              <a:rPr sz="2400" dirty="0">
                <a:latin typeface="Calibri"/>
                <a:cs typeface="Calibri"/>
              </a:rPr>
              <a:t>display</a:t>
            </a:r>
            <a:r>
              <a:rPr sz="2400" spc="-30" dirty="0">
                <a:latin typeface="Calibri"/>
                <a:cs typeface="Calibri"/>
              </a:rPr>
              <a:t> </a:t>
            </a:r>
            <a:r>
              <a:rPr sz="2400" dirty="0">
                <a:latin typeface="Calibri"/>
                <a:cs typeface="Calibri"/>
              </a:rPr>
              <a:t>the</a:t>
            </a:r>
            <a:r>
              <a:rPr sz="2400" spc="-30" dirty="0">
                <a:latin typeface="Calibri"/>
                <a:cs typeface="Calibri"/>
              </a:rPr>
              <a:t> </a:t>
            </a:r>
            <a:r>
              <a:rPr sz="2400" dirty="0">
                <a:latin typeface="Calibri"/>
                <a:cs typeface="Calibri"/>
              </a:rPr>
              <a:t>groups</a:t>
            </a:r>
            <a:r>
              <a:rPr sz="2400" spc="-30" dirty="0">
                <a:latin typeface="Calibri"/>
                <a:cs typeface="Calibri"/>
              </a:rPr>
              <a:t> </a:t>
            </a:r>
            <a:r>
              <a:rPr sz="2400" dirty="0">
                <a:latin typeface="Calibri"/>
                <a:cs typeface="Calibri"/>
              </a:rPr>
              <a:t>a</a:t>
            </a:r>
            <a:r>
              <a:rPr sz="2400" spc="-30" dirty="0">
                <a:latin typeface="Calibri"/>
                <a:cs typeface="Calibri"/>
              </a:rPr>
              <a:t> </a:t>
            </a:r>
            <a:r>
              <a:rPr sz="2400" dirty="0">
                <a:latin typeface="Calibri"/>
                <a:cs typeface="Calibri"/>
              </a:rPr>
              <a:t>given</a:t>
            </a:r>
            <a:r>
              <a:rPr sz="2400" spc="-35" dirty="0">
                <a:latin typeface="Calibri"/>
                <a:cs typeface="Calibri"/>
              </a:rPr>
              <a:t> </a:t>
            </a:r>
            <a:r>
              <a:rPr sz="2400" dirty="0">
                <a:latin typeface="Calibri"/>
                <a:cs typeface="Calibri"/>
              </a:rPr>
              <a:t>uid</a:t>
            </a:r>
            <a:r>
              <a:rPr sz="2400" spc="-30" dirty="0">
                <a:latin typeface="Calibri"/>
                <a:cs typeface="Calibri"/>
              </a:rPr>
              <a:t> </a:t>
            </a:r>
            <a:r>
              <a:rPr sz="2400" dirty="0">
                <a:latin typeface="Calibri"/>
                <a:cs typeface="Calibri"/>
              </a:rPr>
              <a:t>belongs</a:t>
            </a:r>
            <a:r>
              <a:rPr sz="2400" spc="-30" dirty="0">
                <a:latin typeface="Calibri"/>
                <a:cs typeface="Calibri"/>
              </a:rPr>
              <a:t> </a:t>
            </a:r>
            <a:r>
              <a:rPr sz="2400" spc="-25" dirty="0">
                <a:latin typeface="Calibri"/>
                <a:cs typeface="Calibri"/>
              </a:rPr>
              <a:t>to)</a:t>
            </a:r>
            <a:endParaRPr sz="240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0276" rIns="0" bIns="0" rtlCol="0">
            <a:spAutoFit/>
          </a:bodyPr>
          <a:lstStyle/>
          <a:p>
            <a:pPr marL="3983990">
              <a:lnSpc>
                <a:spcPct val="100000"/>
              </a:lnSpc>
              <a:spcBef>
                <a:spcPts val="100"/>
              </a:spcBef>
            </a:pPr>
            <a:r>
              <a:rPr dirty="0"/>
              <a:t>File </a:t>
            </a:r>
            <a:r>
              <a:rPr spc="-10" dirty="0"/>
              <a:t>Permissions</a:t>
            </a:r>
          </a:p>
        </p:txBody>
      </p:sp>
      <p:sp>
        <p:nvSpPr>
          <p:cNvPr id="3" name="object 3"/>
          <p:cNvSpPr txBox="1"/>
          <p:nvPr/>
        </p:nvSpPr>
        <p:spPr>
          <a:xfrm>
            <a:off x="945400" y="1733803"/>
            <a:ext cx="5942330" cy="1787525"/>
          </a:xfrm>
          <a:prstGeom prst="rect">
            <a:avLst/>
          </a:prstGeom>
        </p:spPr>
        <p:txBody>
          <a:bodyPr vert="horz" wrap="square" lIns="0" tIns="12700" rIns="0" bIns="0" rtlCol="0">
            <a:spAutoFit/>
          </a:bodyPr>
          <a:lstStyle/>
          <a:p>
            <a:pPr marL="241300" indent="-228600">
              <a:lnSpc>
                <a:spcPts val="2790"/>
              </a:lnSpc>
              <a:spcBef>
                <a:spcPts val="100"/>
              </a:spcBef>
              <a:buFont typeface="Arial"/>
              <a:buChar char="•"/>
              <a:tabLst>
                <a:tab pos="241300" algn="l"/>
              </a:tabLst>
            </a:pPr>
            <a:r>
              <a:rPr sz="2400" dirty="0">
                <a:latin typeface="Calibri"/>
                <a:cs typeface="Calibri"/>
              </a:rPr>
              <a:t>Permissions</a:t>
            </a:r>
            <a:r>
              <a:rPr sz="2400" spc="-55" dirty="0">
                <a:latin typeface="Calibri"/>
                <a:cs typeface="Calibri"/>
              </a:rPr>
              <a:t> </a:t>
            </a:r>
            <a:r>
              <a:rPr sz="2400" dirty="0">
                <a:latin typeface="Calibri"/>
                <a:cs typeface="Calibri"/>
              </a:rPr>
              <a:t>on</a:t>
            </a:r>
            <a:r>
              <a:rPr sz="2400" spc="-45" dirty="0">
                <a:latin typeface="Calibri"/>
                <a:cs typeface="Calibri"/>
              </a:rPr>
              <a:t> </a:t>
            </a:r>
            <a:r>
              <a:rPr sz="2400" spc="-10" dirty="0">
                <a:latin typeface="Calibri"/>
                <a:cs typeface="Calibri"/>
              </a:rPr>
              <a:t>files:</a:t>
            </a:r>
            <a:endParaRPr sz="2400">
              <a:latin typeface="Calibri"/>
              <a:cs typeface="Calibri"/>
            </a:endParaRPr>
          </a:p>
          <a:p>
            <a:pPr marL="697865" lvl="1" indent="-228600">
              <a:lnSpc>
                <a:spcPts val="2260"/>
              </a:lnSpc>
              <a:buFont typeface="Arial"/>
              <a:buChar char="•"/>
              <a:tabLst>
                <a:tab pos="697865" algn="l"/>
                <a:tab pos="698500" algn="l"/>
              </a:tabLst>
            </a:pPr>
            <a:r>
              <a:rPr sz="2000" dirty="0">
                <a:latin typeface="Calibri"/>
                <a:cs typeface="Calibri"/>
              </a:rPr>
              <a:t>3</a:t>
            </a:r>
            <a:r>
              <a:rPr sz="2000" spc="-30" dirty="0">
                <a:latin typeface="Calibri"/>
                <a:cs typeface="Calibri"/>
              </a:rPr>
              <a:t> </a:t>
            </a:r>
            <a:r>
              <a:rPr sz="2000" dirty="0">
                <a:latin typeface="Calibri"/>
                <a:cs typeface="Calibri"/>
              </a:rPr>
              <a:t>attributes</a:t>
            </a:r>
            <a:r>
              <a:rPr sz="2000" spc="-15" dirty="0">
                <a:latin typeface="Calibri"/>
                <a:cs typeface="Calibri"/>
              </a:rPr>
              <a:t> </a:t>
            </a:r>
            <a:r>
              <a:rPr sz="2000" dirty="0">
                <a:latin typeface="Calibri"/>
                <a:cs typeface="Calibri"/>
              </a:rPr>
              <a:t>(bits)</a:t>
            </a:r>
            <a:r>
              <a:rPr sz="2000" spc="-20" dirty="0">
                <a:latin typeface="Calibri"/>
                <a:cs typeface="Calibri"/>
              </a:rPr>
              <a:t> </a:t>
            </a:r>
            <a:r>
              <a:rPr sz="2000" dirty="0">
                <a:latin typeface="Calibri"/>
                <a:cs typeface="Calibri"/>
              </a:rPr>
              <a:t>are</a:t>
            </a:r>
            <a:r>
              <a:rPr sz="2000" spc="-15" dirty="0">
                <a:latin typeface="Calibri"/>
                <a:cs typeface="Calibri"/>
              </a:rPr>
              <a:t> </a:t>
            </a:r>
            <a:r>
              <a:rPr sz="2000" dirty="0">
                <a:latin typeface="Calibri"/>
                <a:cs typeface="Calibri"/>
              </a:rPr>
              <a:t>used</a:t>
            </a:r>
            <a:r>
              <a:rPr sz="2000" spc="-20" dirty="0">
                <a:latin typeface="Calibri"/>
                <a:cs typeface="Calibri"/>
              </a:rPr>
              <a:t> </a:t>
            </a:r>
            <a:r>
              <a:rPr sz="2000" dirty="0">
                <a:latin typeface="Calibri"/>
                <a:cs typeface="Calibri"/>
              </a:rPr>
              <a:t>to</a:t>
            </a:r>
            <a:r>
              <a:rPr sz="2000" spc="-20" dirty="0">
                <a:latin typeface="Calibri"/>
                <a:cs typeface="Calibri"/>
              </a:rPr>
              <a:t> </a:t>
            </a:r>
            <a:r>
              <a:rPr sz="2000" dirty="0">
                <a:latin typeface="Calibri"/>
                <a:cs typeface="Calibri"/>
              </a:rPr>
              <a:t>describe</a:t>
            </a:r>
            <a:r>
              <a:rPr sz="2000" spc="-15" dirty="0">
                <a:latin typeface="Calibri"/>
                <a:cs typeface="Calibri"/>
              </a:rPr>
              <a:t> </a:t>
            </a:r>
            <a:r>
              <a:rPr sz="2000" spc="-10" dirty="0">
                <a:latin typeface="Calibri"/>
                <a:cs typeface="Calibri"/>
              </a:rPr>
              <a:t>permissions</a:t>
            </a:r>
            <a:endParaRPr sz="2000">
              <a:latin typeface="Calibri"/>
              <a:cs typeface="Calibri"/>
            </a:endParaRPr>
          </a:p>
          <a:p>
            <a:pPr marL="1155065" lvl="2" indent="-228600">
              <a:lnSpc>
                <a:spcPts val="1914"/>
              </a:lnSpc>
              <a:buFont typeface="Arial"/>
              <a:buChar char="•"/>
              <a:tabLst>
                <a:tab pos="1155065" algn="l"/>
                <a:tab pos="1155700" algn="l"/>
              </a:tabLst>
            </a:pPr>
            <a:r>
              <a:rPr sz="1700" dirty="0">
                <a:latin typeface="Calibri"/>
                <a:cs typeface="Calibri"/>
              </a:rPr>
              <a:t>Owner(u),</a:t>
            </a:r>
            <a:r>
              <a:rPr sz="1700" spc="-45" dirty="0">
                <a:latin typeface="Calibri"/>
                <a:cs typeface="Calibri"/>
              </a:rPr>
              <a:t> </a:t>
            </a:r>
            <a:r>
              <a:rPr sz="1700" dirty="0">
                <a:latin typeface="Calibri"/>
                <a:cs typeface="Calibri"/>
              </a:rPr>
              <a:t>Group(g),</a:t>
            </a:r>
            <a:r>
              <a:rPr sz="1700" spc="-40" dirty="0">
                <a:latin typeface="Calibri"/>
                <a:cs typeface="Calibri"/>
              </a:rPr>
              <a:t> </a:t>
            </a:r>
            <a:r>
              <a:rPr sz="1700" dirty="0">
                <a:latin typeface="Calibri"/>
                <a:cs typeface="Calibri"/>
              </a:rPr>
              <a:t>and</a:t>
            </a:r>
            <a:r>
              <a:rPr sz="1700" spc="-45" dirty="0">
                <a:latin typeface="Calibri"/>
                <a:cs typeface="Calibri"/>
              </a:rPr>
              <a:t> </a:t>
            </a:r>
            <a:r>
              <a:rPr sz="1700" spc="-10" dirty="0">
                <a:latin typeface="Calibri"/>
                <a:cs typeface="Calibri"/>
              </a:rPr>
              <a:t>Others(o)</a:t>
            </a:r>
            <a:endParaRPr sz="1700">
              <a:latin typeface="Calibri"/>
              <a:cs typeface="Calibri"/>
            </a:endParaRPr>
          </a:p>
          <a:p>
            <a:pPr marL="1155065" lvl="2" indent="-228600">
              <a:lnSpc>
                <a:spcPts val="1895"/>
              </a:lnSpc>
              <a:buFont typeface="Arial"/>
              <a:buChar char="•"/>
              <a:tabLst>
                <a:tab pos="1155065" algn="l"/>
                <a:tab pos="1155700" algn="l"/>
              </a:tabLst>
            </a:pPr>
            <a:r>
              <a:rPr sz="1700" dirty="0">
                <a:latin typeface="Calibri"/>
                <a:cs typeface="Calibri"/>
              </a:rPr>
              <a:t>Readable(r),</a:t>
            </a:r>
            <a:r>
              <a:rPr sz="1700" spc="-45" dirty="0">
                <a:latin typeface="Calibri"/>
                <a:cs typeface="Calibri"/>
              </a:rPr>
              <a:t> </a:t>
            </a:r>
            <a:r>
              <a:rPr sz="1700" spc="-10" dirty="0">
                <a:latin typeface="Calibri"/>
                <a:cs typeface="Calibri"/>
              </a:rPr>
              <a:t>Writable(w),</a:t>
            </a:r>
            <a:r>
              <a:rPr sz="1700" spc="-35" dirty="0">
                <a:latin typeface="Calibri"/>
                <a:cs typeface="Calibri"/>
              </a:rPr>
              <a:t> </a:t>
            </a:r>
            <a:r>
              <a:rPr sz="1700" dirty="0">
                <a:latin typeface="Calibri"/>
                <a:cs typeface="Calibri"/>
              </a:rPr>
              <a:t>and</a:t>
            </a:r>
            <a:r>
              <a:rPr sz="1700" spc="-35" dirty="0">
                <a:latin typeface="Calibri"/>
                <a:cs typeface="Calibri"/>
              </a:rPr>
              <a:t> </a:t>
            </a:r>
            <a:r>
              <a:rPr sz="1700" spc="-10" dirty="0">
                <a:latin typeface="Calibri"/>
                <a:cs typeface="Calibri"/>
              </a:rPr>
              <a:t>Executable(x)</a:t>
            </a:r>
            <a:endParaRPr sz="1700">
              <a:latin typeface="Calibri"/>
              <a:cs typeface="Calibri"/>
            </a:endParaRPr>
          </a:p>
          <a:p>
            <a:pPr marL="1155065" lvl="2" indent="-228600">
              <a:lnSpc>
                <a:spcPts val="1970"/>
              </a:lnSpc>
              <a:buFont typeface="Arial"/>
              <a:buChar char="•"/>
              <a:tabLst>
                <a:tab pos="1155065" algn="l"/>
                <a:tab pos="1155700" algn="l"/>
              </a:tabLst>
            </a:pPr>
            <a:r>
              <a:rPr sz="1700" dirty="0">
                <a:latin typeface="Calibri"/>
                <a:cs typeface="Calibri"/>
              </a:rPr>
              <a:t>Example:</a:t>
            </a:r>
            <a:r>
              <a:rPr sz="1700" spc="-40" dirty="0">
                <a:latin typeface="Calibri"/>
                <a:cs typeface="Calibri"/>
              </a:rPr>
              <a:t> </a:t>
            </a:r>
            <a:r>
              <a:rPr sz="1700" dirty="0">
                <a:latin typeface="Calibri"/>
                <a:cs typeface="Calibri"/>
              </a:rPr>
              <a:t>-rwxrwxrwx</a:t>
            </a:r>
            <a:r>
              <a:rPr sz="1700" spc="-30" dirty="0">
                <a:latin typeface="Calibri"/>
                <a:cs typeface="Calibri"/>
              </a:rPr>
              <a:t> </a:t>
            </a:r>
            <a:r>
              <a:rPr sz="1700" dirty="0">
                <a:latin typeface="Calibri"/>
                <a:cs typeface="Calibri"/>
              </a:rPr>
              <a:t>which</a:t>
            </a:r>
            <a:r>
              <a:rPr sz="1700" spc="-40" dirty="0">
                <a:latin typeface="Calibri"/>
                <a:cs typeface="Calibri"/>
              </a:rPr>
              <a:t> </a:t>
            </a:r>
            <a:r>
              <a:rPr sz="1700" dirty="0">
                <a:latin typeface="Calibri"/>
                <a:cs typeface="Calibri"/>
              </a:rPr>
              <a:t>is</a:t>
            </a:r>
            <a:r>
              <a:rPr sz="1700" spc="-30" dirty="0">
                <a:latin typeface="Calibri"/>
                <a:cs typeface="Calibri"/>
              </a:rPr>
              <a:t> </a:t>
            </a:r>
            <a:r>
              <a:rPr sz="1700" dirty="0">
                <a:latin typeface="Calibri"/>
                <a:cs typeface="Calibri"/>
              </a:rPr>
              <a:t>equivalent</a:t>
            </a:r>
            <a:r>
              <a:rPr sz="1700" spc="-30" dirty="0">
                <a:latin typeface="Calibri"/>
                <a:cs typeface="Calibri"/>
              </a:rPr>
              <a:t> </a:t>
            </a:r>
            <a:r>
              <a:rPr sz="1700" dirty="0">
                <a:latin typeface="Calibri"/>
                <a:cs typeface="Calibri"/>
              </a:rPr>
              <a:t>to</a:t>
            </a:r>
            <a:r>
              <a:rPr sz="1700" spc="-25" dirty="0">
                <a:latin typeface="Calibri"/>
                <a:cs typeface="Calibri"/>
              </a:rPr>
              <a:t> 777</a:t>
            </a:r>
            <a:endParaRPr sz="1700">
              <a:latin typeface="Calibri"/>
              <a:cs typeface="Calibri"/>
            </a:endParaRPr>
          </a:p>
          <a:p>
            <a:pPr marL="241300" indent="-228600">
              <a:lnSpc>
                <a:spcPct val="100000"/>
              </a:lnSpc>
              <a:spcBef>
                <a:spcPts val="165"/>
              </a:spcBef>
              <a:buFont typeface="Arial"/>
              <a:buChar char="•"/>
              <a:tabLst>
                <a:tab pos="241300" algn="l"/>
              </a:tabLst>
            </a:pPr>
            <a:r>
              <a:rPr sz="2400" dirty="0">
                <a:latin typeface="Calibri"/>
                <a:cs typeface="Calibri"/>
              </a:rPr>
              <a:t>Permissions</a:t>
            </a:r>
            <a:r>
              <a:rPr sz="2400" spc="-55" dirty="0">
                <a:latin typeface="Calibri"/>
                <a:cs typeface="Calibri"/>
              </a:rPr>
              <a:t> </a:t>
            </a:r>
            <a:r>
              <a:rPr sz="2400" dirty="0">
                <a:latin typeface="Calibri"/>
                <a:cs typeface="Calibri"/>
              </a:rPr>
              <a:t>on</a:t>
            </a:r>
            <a:r>
              <a:rPr sz="2400" spc="-45" dirty="0">
                <a:latin typeface="Calibri"/>
                <a:cs typeface="Calibri"/>
              </a:rPr>
              <a:t> </a:t>
            </a:r>
            <a:r>
              <a:rPr sz="2400" spc="-10" dirty="0">
                <a:latin typeface="Calibri"/>
                <a:cs typeface="Calibri"/>
              </a:rPr>
              <a:t>directories:</a:t>
            </a:r>
            <a:endParaRPr sz="2400">
              <a:latin typeface="Calibri"/>
              <a:cs typeface="Calibri"/>
            </a:endParaRPr>
          </a:p>
        </p:txBody>
      </p:sp>
      <p:sp>
        <p:nvSpPr>
          <p:cNvPr id="4" name="object 4"/>
          <p:cNvSpPr txBox="1"/>
          <p:nvPr/>
        </p:nvSpPr>
        <p:spPr>
          <a:xfrm>
            <a:off x="1402599" y="3473196"/>
            <a:ext cx="3156585" cy="330200"/>
          </a:xfrm>
          <a:prstGeom prst="rect">
            <a:avLst/>
          </a:prstGeom>
        </p:spPr>
        <p:txBody>
          <a:bodyPr vert="horz" wrap="square" lIns="0" tIns="12700" rIns="0" bIns="0" rtlCol="0">
            <a:spAutoFit/>
          </a:bodyPr>
          <a:lstStyle/>
          <a:p>
            <a:pPr marL="240665" indent="-227965">
              <a:lnSpc>
                <a:spcPct val="100000"/>
              </a:lnSpc>
              <a:spcBef>
                <a:spcPts val="100"/>
              </a:spcBef>
              <a:buFont typeface="Arial"/>
              <a:buChar char="•"/>
              <a:tabLst>
                <a:tab pos="240665" algn="l"/>
                <a:tab pos="241300" algn="l"/>
              </a:tabLst>
            </a:pPr>
            <a:r>
              <a:rPr sz="2000" dirty="0">
                <a:latin typeface="Calibri"/>
                <a:cs typeface="Calibri"/>
              </a:rPr>
              <a:t>r:</a:t>
            </a:r>
            <a:r>
              <a:rPr sz="2000" spc="-15" dirty="0">
                <a:latin typeface="Calibri"/>
                <a:cs typeface="Calibri"/>
              </a:rPr>
              <a:t> </a:t>
            </a:r>
            <a:r>
              <a:rPr sz="2000" dirty="0">
                <a:latin typeface="Calibri"/>
                <a:cs typeface="Calibri"/>
              </a:rPr>
              <a:t>the</a:t>
            </a:r>
            <a:r>
              <a:rPr sz="2000" spc="-10" dirty="0">
                <a:latin typeface="Calibri"/>
                <a:cs typeface="Calibri"/>
              </a:rPr>
              <a:t> </a:t>
            </a:r>
            <a:r>
              <a:rPr sz="2000" dirty="0">
                <a:latin typeface="Calibri"/>
                <a:cs typeface="Calibri"/>
              </a:rPr>
              <a:t>directory</a:t>
            </a:r>
            <a:r>
              <a:rPr sz="2000" spc="-25" dirty="0">
                <a:latin typeface="Calibri"/>
                <a:cs typeface="Calibri"/>
              </a:rPr>
              <a:t> </a:t>
            </a:r>
            <a:r>
              <a:rPr sz="2000" dirty="0">
                <a:latin typeface="Calibri"/>
                <a:cs typeface="Calibri"/>
              </a:rPr>
              <a:t>can</a:t>
            </a:r>
            <a:r>
              <a:rPr sz="2000" spc="-15" dirty="0">
                <a:latin typeface="Calibri"/>
                <a:cs typeface="Calibri"/>
              </a:rPr>
              <a:t> </a:t>
            </a:r>
            <a:r>
              <a:rPr sz="2000" dirty="0">
                <a:latin typeface="Calibri"/>
                <a:cs typeface="Calibri"/>
              </a:rPr>
              <a:t>be</a:t>
            </a:r>
            <a:r>
              <a:rPr sz="2000" spc="-10" dirty="0">
                <a:latin typeface="Calibri"/>
                <a:cs typeface="Calibri"/>
              </a:rPr>
              <a:t> listed</a:t>
            </a:r>
            <a:endParaRPr sz="2000">
              <a:latin typeface="Calibri"/>
              <a:cs typeface="Calibri"/>
            </a:endParaRPr>
          </a:p>
        </p:txBody>
      </p:sp>
      <p:sp>
        <p:nvSpPr>
          <p:cNvPr id="5" name="object 5"/>
          <p:cNvSpPr txBox="1"/>
          <p:nvPr/>
        </p:nvSpPr>
        <p:spPr>
          <a:xfrm>
            <a:off x="945400" y="3741420"/>
            <a:ext cx="10972165" cy="2075180"/>
          </a:xfrm>
          <a:prstGeom prst="rect">
            <a:avLst/>
          </a:prstGeom>
        </p:spPr>
        <p:txBody>
          <a:bodyPr vert="horz" wrap="square" lIns="0" tIns="12700" rIns="0" bIns="0" rtlCol="0">
            <a:spAutoFit/>
          </a:bodyPr>
          <a:lstStyle/>
          <a:p>
            <a:pPr marL="697865" indent="-228600">
              <a:lnSpc>
                <a:spcPts val="2290"/>
              </a:lnSpc>
              <a:spcBef>
                <a:spcPts val="100"/>
              </a:spcBef>
              <a:buFont typeface="Arial"/>
              <a:buChar char="•"/>
              <a:tabLst>
                <a:tab pos="697865" algn="l"/>
                <a:tab pos="698500" algn="l"/>
              </a:tabLst>
            </a:pPr>
            <a:r>
              <a:rPr sz="2000" dirty="0">
                <a:latin typeface="Calibri"/>
                <a:cs typeface="Calibri"/>
              </a:rPr>
              <a:t>w:</a:t>
            </a:r>
            <a:r>
              <a:rPr sz="2000" spc="-30" dirty="0">
                <a:latin typeface="Calibri"/>
                <a:cs typeface="Calibri"/>
              </a:rPr>
              <a:t> </a:t>
            </a:r>
            <a:r>
              <a:rPr sz="2000" dirty="0">
                <a:latin typeface="Calibri"/>
                <a:cs typeface="Calibri"/>
              </a:rPr>
              <a:t>can</a:t>
            </a:r>
            <a:r>
              <a:rPr sz="2000" spc="-25" dirty="0">
                <a:latin typeface="Calibri"/>
                <a:cs typeface="Calibri"/>
              </a:rPr>
              <a:t> </a:t>
            </a:r>
            <a:r>
              <a:rPr sz="2000" dirty="0">
                <a:latin typeface="Calibri"/>
                <a:cs typeface="Calibri"/>
              </a:rPr>
              <a:t>create/delete</a:t>
            </a:r>
            <a:r>
              <a:rPr sz="2000" spc="-20" dirty="0">
                <a:latin typeface="Calibri"/>
                <a:cs typeface="Calibri"/>
              </a:rPr>
              <a:t> </a:t>
            </a:r>
            <a:r>
              <a:rPr sz="2000" dirty="0">
                <a:latin typeface="Calibri"/>
                <a:cs typeface="Calibri"/>
              </a:rPr>
              <a:t>a</a:t>
            </a:r>
            <a:r>
              <a:rPr sz="2000" spc="-15" dirty="0">
                <a:latin typeface="Calibri"/>
                <a:cs typeface="Calibri"/>
              </a:rPr>
              <a:t> </a:t>
            </a:r>
            <a:r>
              <a:rPr sz="2000" dirty="0">
                <a:latin typeface="Calibri"/>
                <a:cs typeface="Calibri"/>
              </a:rPr>
              <a:t>file</a:t>
            </a:r>
            <a:r>
              <a:rPr sz="2000" spc="-20" dirty="0">
                <a:latin typeface="Calibri"/>
                <a:cs typeface="Calibri"/>
              </a:rPr>
              <a:t> </a:t>
            </a:r>
            <a:r>
              <a:rPr sz="2000" dirty="0">
                <a:latin typeface="Calibri"/>
                <a:cs typeface="Calibri"/>
              </a:rPr>
              <a:t>or</a:t>
            </a:r>
            <a:r>
              <a:rPr sz="2000" spc="-20" dirty="0">
                <a:latin typeface="Calibri"/>
                <a:cs typeface="Calibri"/>
              </a:rPr>
              <a:t> </a:t>
            </a:r>
            <a:r>
              <a:rPr sz="2000" dirty="0">
                <a:latin typeface="Calibri"/>
                <a:cs typeface="Calibri"/>
              </a:rPr>
              <a:t>directory</a:t>
            </a:r>
            <a:r>
              <a:rPr sz="2000" spc="-25" dirty="0">
                <a:latin typeface="Calibri"/>
                <a:cs typeface="Calibri"/>
              </a:rPr>
              <a:t> </a:t>
            </a:r>
            <a:r>
              <a:rPr sz="2000" dirty="0">
                <a:latin typeface="Calibri"/>
                <a:cs typeface="Calibri"/>
              </a:rPr>
              <a:t>within</a:t>
            </a:r>
            <a:r>
              <a:rPr sz="2000" spc="-25" dirty="0">
                <a:latin typeface="Calibri"/>
                <a:cs typeface="Calibri"/>
              </a:rPr>
              <a:t> </a:t>
            </a:r>
            <a:r>
              <a:rPr sz="2000" dirty="0">
                <a:latin typeface="Calibri"/>
                <a:cs typeface="Calibri"/>
              </a:rPr>
              <a:t>the</a:t>
            </a:r>
            <a:r>
              <a:rPr sz="2000" spc="-15" dirty="0">
                <a:latin typeface="Calibri"/>
                <a:cs typeface="Calibri"/>
              </a:rPr>
              <a:t> </a:t>
            </a:r>
            <a:r>
              <a:rPr sz="2000" spc="-10" dirty="0">
                <a:latin typeface="Calibri"/>
                <a:cs typeface="Calibri"/>
              </a:rPr>
              <a:t>directory</a:t>
            </a:r>
            <a:endParaRPr sz="2000">
              <a:latin typeface="Calibri"/>
              <a:cs typeface="Calibri"/>
            </a:endParaRPr>
          </a:p>
          <a:p>
            <a:pPr marL="697865" indent="-228600">
              <a:lnSpc>
                <a:spcPts val="2195"/>
              </a:lnSpc>
              <a:buFont typeface="Arial"/>
              <a:buChar char="•"/>
              <a:tabLst>
                <a:tab pos="697865" algn="l"/>
                <a:tab pos="698500" algn="l"/>
              </a:tabLst>
            </a:pPr>
            <a:r>
              <a:rPr sz="2000" dirty="0">
                <a:latin typeface="Calibri"/>
                <a:cs typeface="Calibri"/>
              </a:rPr>
              <a:t>x:</a:t>
            </a:r>
            <a:r>
              <a:rPr sz="2000" spc="-15" dirty="0">
                <a:latin typeface="Calibri"/>
                <a:cs typeface="Calibri"/>
              </a:rPr>
              <a:t> </a:t>
            </a:r>
            <a:r>
              <a:rPr sz="2000" dirty="0">
                <a:latin typeface="Calibri"/>
                <a:cs typeface="Calibri"/>
              </a:rPr>
              <a:t>the</a:t>
            </a:r>
            <a:r>
              <a:rPr sz="2000" spc="-15" dirty="0">
                <a:latin typeface="Calibri"/>
                <a:cs typeface="Calibri"/>
              </a:rPr>
              <a:t> </a:t>
            </a:r>
            <a:r>
              <a:rPr sz="2000" dirty="0">
                <a:latin typeface="Calibri"/>
                <a:cs typeface="Calibri"/>
              </a:rPr>
              <a:t>directory</a:t>
            </a:r>
            <a:r>
              <a:rPr sz="2000" spc="-20" dirty="0">
                <a:latin typeface="Calibri"/>
                <a:cs typeface="Calibri"/>
              </a:rPr>
              <a:t> </a:t>
            </a:r>
            <a:r>
              <a:rPr sz="2000" dirty="0">
                <a:latin typeface="Calibri"/>
                <a:cs typeface="Calibri"/>
              </a:rPr>
              <a:t>can</a:t>
            </a:r>
            <a:r>
              <a:rPr sz="2000" spc="-20" dirty="0">
                <a:latin typeface="Calibri"/>
                <a:cs typeface="Calibri"/>
              </a:rPr>
              <a:t> </a:t>
            </a:r>
            <a:r>
              <a:rPr sz="2000" dirty="0">
                <a:latin typeface="Calibri"/>
                <a:cs typeface="Calibri"/>
              </a:rPr>
              <a:t>be</a:t>
            </a:r>
            <a:r>
              <a:rPr sz="2000" spc="-10" dirty="0">
                <a:latin typeface="Calibri"/>
                <a:cs typeface="Calibri"/>
              </a:rPr>
              <a:t> entered</a:t>
            </a:r>
            <a:endParaRPr sz="2000">
              <a:latin typeface="Calibri"/>
              <a:cs typeface="Calibri"/>
            </a:endParaRPr>
          </a:p>
          <a:p>
            <a:pPr marL="697865" indent="-228600">
              <a:lnSpc>
                <a:spcPts val="2305"/>
              </a:lnSpc>
              <a:buFont typeface="Arial"/>
              <a:buChar char="•"/>
              <a:tabLst>
                <a:tab pos="697865" algn="l"/>
                <a:tab pos="698500" algn="l"/>
              </a:tabLst>
            </a:pPr>
            <a:r>
              <a:rPr sz="2000" i="1" dirty="0">
                <a:latin typeface="Calibri"/>
                <a:cs typeface="Calibri"/>
              </a:rPr>
              <a:t>chmod</a:t>
            </a:r>
            <a:r>
              <a:rPr sz="2000" i="1" spc="-35" dirty="0">
                <a:latin typeface="Calibri"/>
                <a:cs typeface="Calibri"/>
              </a:rPr>
              <a:t> </a:t>
            </a:r>
            <a:r>
              <a:rPr sz="2000" dirty="0">
                <a:latin typeface="Calibri"/>
                <a:cs typeface="Calibri"/>
              </a:rPr>
              <a:t>is</a:t>
            </a:r>
            <a:r>
              <a:rPr sz="2000" spc="-10" dirty="0">
                <a:latin typeface="Calibri"/>
                <a:cs typeface="Calibri"/>
              </a:rPr>
              <a:t> </a:t>
            </a:r>
            <a:r>
              <a:rPr sz="2000" dirty="0">
                <a:latin typeface="Calibri"/>
                <a:cs typeface="Calibri"/>
              </a:rPr>
              <a:t>used</a:t>
            </a:r>
            <a:r>
              <a:rPr sz="2000" spc="-15" dirty="0">
                <a:latin typeface="Calibri"/>
                <a:cs typeface="Calibri"/>
              </a:rPr>
              <a:t> </a:t>
            </a:r>
            <a:r>
              <a:rPr sz="2000" dirty="0">
                <a:latin typeface="Calibri"/>
                <a:cs typeface="Calibri"/>
              </a:rPr>
              <a:t>to</a:t>
            </a:r>
            <a:r>
              <a:rPr sz="2000" spc="-20" dirty="0">
                <a:latin typeface="Calibri"/>
                <a:cs typeface="Calibri"/>
              </a:rPr>
              <a:t> </a:t>
            </a:r>
            <a:r>
              <a:rPr sz="2000" dirty="0">
                <a:latin typeface="Calibri"/>
                <a:cs typeface="Calibri"/>
              </a:rPr>
              <a:t>change</a:t>
            </a:r>
            <a:r>
              <a:rPr sz="2000" spc="-10" dirty="0">
                <a:latin typeface="Calibri"/>
                <a:cs typeface="Calibri"/>
              </a:rPr>
              <a:t> permissions</a:t>
            </a:r>
            <a:endParaRPr sz="2000">
              <a:latin typeface="Calibri"/>
              <a:cs typeface="Calibri"/>
            </a:endParaRPr>
          </a:p>
          <a:p>
            <a:pPr marL="241300" indent="-228600">
              <a:lnSpc>
                <a:spcPts val="2790"/>
              </a:lnSpc>
              <a:spcBef>
                <a:spcPts val="100"/>
              </a:spcBef>
              <a:buFont typeface="Arial"/>
              <a:buChar char="•"/>
              <a:tabLst>
                <a:tab pos="241300" algn="l"/>
              </a:tabLst>
            </a:pPr>
            <a:r>
              <a:rPr sz="2400" dirty="0">
                <a:latin typeface="Calibri"/>
                <a:cs typeface="Calibri"/>
              </a:rPr>
              <a:t>Default</a:t>
            </a:r>
            <a:r>
              <a:rPr sz="2400" spc="-50" dirty="0">
                <a:latin typeface="Calibri"/>
                <a:cs typeface="Calibri"/>
              </a:rPr>
              <a:t> </a:t>
            </a:r>
            <a:r>
              <a:rPr sz="2400" dirty="0">
                <a:latin typeface="Calibri"/>
                <a:cs typeface="Calibri"/>
              </a:rPr>
              <a:t>file</a:t>
            </a:r>
            <a:r>
              <a:rPr sz="2400" spc="-40" dirty="0">
                <a:latin typeface="Calibri"/>
                <a:cs typeface="Calibri"/>
              </a:rPr>
              <a:t> </a:t>
            </a:r>
            <a:r>
              <a:rPr sz="2400" spc="-10" dirty="0">
                <a:latin typeface="Calibri"/>
                <a:cs typeface="Calibri"/>
              </a:rPr>
              <a:t>permission:</a:t>
            </a:r>
            <a:endParaRPr sz="2400">
              <a:latin typeface="Calibri"/>
              <a:cs typeface="Calibri"/>
            </a:endParaRPr>
          </a:p>
          <a:p>
            <a:pPr marL="697865" lvl="1" indent="-228600">
              <a:lnSpc>
                <a:spcPts val="2205"/>
              </a:lnSpc>
              <a:buFont typeface="Arial"/>
              <a:buChar char="•"/>
              <a:tabLst>
                <a:tab pos="697865" algn="l"/>
                <a:tab pos="698500" algn="l"/>
              </a:tabLst>
            </a:pPr>
            <a:r>
              <a:rPr sz="2000" dirty="0">
                <a:latin typeface="Calibri"/>
                <a:cs typeface="Calibri"/>
              </a:rPr>
              <a:t>The</a:t>
            </a:r>
            <a:r>
              <a:rPr sz="2000" spc="-25" dirty="0">
                <a:latin typeface="Calibri"/>
                <a:cs typeface="Calibri"/>
              </a:rPr>
              <a:t> </a:t>
            </a:r>
            <a:r>
              <a:rPr sz="2000" dirty="0">
                <a:latin typeface="Calibri"/>
                <a:cs typeface="Calibri"/>
              </a:rPr>
              <a:t>default</a:t>
            </a:r>
            <a:r>
              <a:rPr sz="2000" spc="-25" dirty="0">
                <a:latin typeface="Calibri"/>
                <a:cs typeface="Calibri"/>
              </a:rPr>
              <a:t> </a:t>
            </a:r>
            <a:r>
              <a:rPr sz="2000" dirty="0">
                <a:latin typeface="Calibri"/>
                <a:cs typeface="Calibri"/>
              </a:rPr>
              <a:t>file</a:t>
            </a:r>
            <a:r>
              <a:rPr sz="2000" spc="-25" dirty="0">
                <a:latin typeface="Calibri"/>
                <a:cs typeface="Calibri"/>
              </a:rPr>
              <a:t> </a:t>
            </a:r>
            <a:r>
              <a:rPr sz="2000" dirty="0">
                <a:latin typeface="Calibri"/>
                <a:cs typeface="Calibri"/>
              </a:rPr>
              <a:t>permission</a:t>
            </a:r>
            <a:r>
              <a:rPr sz="2000" spc="-25" dirty="0">
                <a:latin typeface="Calibri"/>
                <a:cs typeface="Calibri"/>
              </a:rPr>
              <a:t> </a:t>
            </a:r>
            <a:r>
              <a:rPr sz="2000" dirty="0">
                <a:latin typeface="Calibri"/>
                <a:cs typeface="Calibri"/>
              </a:rPr>
              <a:t>assigned</a:t>
            </a:r>
            <a:r>
              <a:rPr sz="2000" spc="-30" dirty="0">
                <a:latin typeface="Calibri"/>
                <a:cs typeface="Calibri"/>
              </a:rPr>
              <a:t> </a:t>
            </a:r>
            <a:r>
              <a:rPr sz="2000" dirty="0">
                <a:latin typeface="Calibri"/>
                <a:cs typeface="Calibri"/>
              </a:rPr>
              <a:t>to</a:t>
            </a:r>
            <a:r>
              <a:rPr sz="2000" spc="-35" dirty="0">
                <a:latin typeface="Calibri"/>
                <a:cs typeface="Calibri"/>
              </a:rPr>
              <a:t> </a:t>
            </a:r>
            <a:r>
              <a:rPr sz="2000" dirty="0">
                <a:latin typeface="Calibri"/>
                <a:cs typeface="Calibri"/>
              </a:rPr>
              <a:t>a</a:t>
            </a:r>
            <a:r>
              <a:rPr sz="2000" spc="-20" dirty="0">
                <a:latin typeface="Calibri"/>
                <a:cs typeface="Calibri"/>
              </a:rPr>
              <a:t> </a:t>
            </a:r>
            <a:r>
              <a:rPr sz="2000" dirty="0">
                <a:latin typeface="Calibri"/>
                <a:cs typeface="Calibri"/>
              </a:rPr>
              <a:t>user</a:t>
            </a:r>
            <a:r>
              <a:rPr sz="2000" spc="-25" dirty="0">
                <a:latin typeface="Calibri"/>
                <a:cs typeface="Calibri"/>
              </a:rPr>
              <a:t> </a:t>
            </a:r>
            <a:r>
              <a:rPr sz="2000" dirty="0">
                <a:latin typeface="Calibri"/>
                <a:cs typeface="Calibri"/>
              </a:rPr>
              <a:t>is</a:t>
            </a:r>
            <a:r>
              <a:rPr sz="2000" spc="-25" dirty="0">
                <a:latin typeface="Calibri"/>
                <a:cs typeface="Calibri"/>
              </a:rPr>
              <a:t> </a:t>
            </a:r>
            <a:r>
              <a:rPr sz="2000" dirty="0">
                <a:latin typeface="Calibri"/>
                <a:cs typeface="Calibri"/>
              </a:rPr>
              <a:t>controlled</a:t>
            </a:r>
            <a:r>
              <a:rPr sz="2000" spc="-30" dirty="0">
                <a:latin typeface="Calibri"/>
                <a:cs typeface="Calibri"/>
              </a:rPr>
              <a:t> </a:t>
            </a:r>
            <a:r>
              <a:rPr sz="2000" dirty="0">
                <a:latin typeface="Calibri"/>
                <a:cs typeface="Calibri"/>
              </a:rPr>
              <a:t>through</a:t>
            </a:r>
            <a:r>
              <a:rPr sz="2000" spc="-25" dirty="0">
                <a:latin typeface="Calibri"/>
                <a:cs typeface="Calibri"/>
              </a:rPr>
              <a:t> </a:t>
            </a:r>
            <a:r>
              <a:rPr sz="2000" dirty="0">
                <a:latin typeface="Calibri"/>
                <a:cs typeface="Calibri"/>
              </a:rPr>
              <a:t>the</a:t>
            </a:r>
            <a:r>
              <a:rPr sz="2000" spc="-15" dirty="0">
                <a:latin typeface="Calibri"/>
                <a:cs typeface="Calibri"/>
              </a:rPr>
              <a:t> </a:t>
            </a:r>
            <a:r>
              <a:rPr sz="2000" i="1" dirty="0">
                <a:latin typeface="Calibri"/>
                <a:cs typeface="Calibri"/>
              </a:rPr>
              <a:t>umask</a:t>
            </a:r>
            <a:r>
              <a:rPr sz="2000" i="1" spc="-25" dirty="0">
                <a:latin typeface="Calibri"/>
                <a:cs typeface="Calibri"/>
              </a:rPr>
              <a:t> </a:t>
            </a:r>
            <a:r>
              <a:rPr sz="2000" dirty="0">
                <a:latin typeface="Calibri"/>
                <a:cs typeface="Calibri"/>
              </a:rPr>
              <a:t>environment</a:t>
            </a:r>
            <a:r>
              <a:rPr sz="2000" spc="-20" dirty="0">
                <a:latin typeface="Calibri"/>
                <a:cs typeface="Calibri"/>
              </a:rPr>
              <a:t> </a:t>
            </a:r>
            <a:r>
              <a:rPr sz="2000" spc="-10" dirty="0">
                <a:latin typeface="Calibri"/>
                <a:cs typeface="Calibri"/>
              </a:rPr>
              <a:t>variable</a:t>
            </a:r>
            <a:endParaRPr sz="2000">
              <a:latin typeface="Calibri"/>
              <a:cs typeface="Calibri"/>
            </a:endParaRPr>
          </a:p>
          <a:p>
            <a:pPr marL="697865" lvl="1" indent="-228600">
              <a:lnSpc>
                <a:spcPts val="2250"/>
              </a:lnSpc>
              <a:buFont typeface="Arial"/>
              <a:buChar char="•"/>
              <a:tabLst>
                <a:tab pos="697865" algn="l"/>
                <a:tab pos="698500" algn="l"/>
              </a:tabLst>
            </a:pPr>
            <a:r>
              <a:rPr sz="2000" i="1" dirty="0">
                <a:latin typeface="Calibri"/>
                <a:cs typeface="Calibri"/>
              </a:rPr>
              <a:t>umask</a:t>
            </a:r>
            <a:r>
              <a:rPr sz="2000" i="1" spc="-35" dirty="0">
                <a:latin typeface="Calibri"/>
                <a:cs typeface="Calibri"/>
              </a:rPr>
              <a:t> </a:t>
            </a:r>
            <a:r>
              <a:rPr sz="2000" dirty="0">
                <a:latin typeface="Calibri"/>
                <a:cs typeface="Calibri"/>
              </a:rPr>
              <a:t>contains</a:t>
            </a:r>
            <a:r>
              <a:rPr sz="2000" spc="-25" dirty="0">
                <a:latin typeface="Calibri"/>
                <a:cs typeface="Calibri"/>
              </a:rPr>
              <a:t> </a:t>
            </a:r>
            <a:r>
              <a:rPr sz="2000" dirty="0">
                <a:latin typeface="Calibri"/>
                <a:cs typeface="Calibri"/>
              </a:rPr>
              <a:t>bits</a:t>
            </a:r>
            <a:r>
              <a:rPr sz="2000" spc="-20" dirty="0">
                <a:latin typeface="Calibri"/>
                <a:cs typeface="Calibri"/>
              </a:rPr>
              <a:t> </a:t>
            </a:r>
            <a:r>
              <a:rPr sz="2000" dirty="0">
                <a:latin typeface="Calibri"/>
                <a:cs typeface="Calibri"/>
              </a:rPr>
              <a:t>set</a:t>
            </a:r>
            <a:r>
              <a:rPr sz="2000" spc="-25" dirty="0">
                <a:latin typeface="Calibri"/>
                <a:cs typeface="Calibri"/>
              </a:rPr>
              <a:t> </a:t>
            </a:r>
            <a:r>
              <a:rPr sz="2000" dirty="0">
                <a:latin typeface="Calibri"/>
                <a:cs typeface="Calibri"/>
              </a:rPr>
              <a:t>for</a:t>
            </a:r>
            <a:r>
              <a:rPr sz="2000" spc="-25" dirty="0">
                <a:latin typeface="Calibri"/>
                <a:cs typeface="Calibri"/>
              </a:rPr>
              <a:t> </a:t>
            </a:r>
            <a:r>
              <a:rPr sz="2000" dirty="0">
                <a:latin typeface="Calibri"/>
                <a:cs typeface="Calibri"/>
              </a:rPr>
              <a:t>the</a:t>
            </a:r>
            <a:r>
              <a:rPr sz="2000" spc="-20" dirty="0">
                <a:latin typeface="Calibri"/>
                <a:cs typeface="Calibri"/>
              </a:rPr>
              <a:t> </a:t>
            </a:r>
            <a:r>
              <a:rPr sz="2000" dirty="0">
                <a:latin typeface="Calibri"/>
                <a:cs typeface="Calibri"/>
              </a:rPr>
              <a:t>permissions</a:t>
            </a:r>
            <a:r>
              <a:rPr sz="2000" spc="-25" dirty="0">
                <a:latin typeface="Calibri"/>
                <a:cs typeface="Calibri"/>
              </a:rPr>
              <a:t> </a:t>
            </a:r>
            <a:r>
              <a:rPr sz="2000" dirty="0">
                <a:latin typeface="Calibri"/>
                <a:cs typeface="Calibri"/>
              </a:rPr>
              <a:t>you</a:t>
            </a:r>
            <a:r>
              <a:rPr sz="2000" spc="-30" dirty="0">
                <a:latin typeface="Calibri"/>
                <a:cs typeface="Calibri"/>
              </a:rPr>
              <a:t> </a:t>
            </a:r>
            <a:r>
              <a:rPr sz="2000" dirty="0">
                <a:latin typeface="Calibri"/>
                <a:cs typeface="Calibri"/>
              </a:rPr>
              <a:t>don’t</a:t>
            </a:r>
            <a:r>
              <a:rPr sz="2000" spc="-20" dirty="0">
                <a:latin typeface="Calibri"/>
                <a:cs typeface="Calibri"/>
              </a:rPr>
              <a:t> </a:t>
            </a:r>
            <a:r>
              <a:rPr sz="2000" dirty="0">
                <a:latin typeface="Calibri"/>
                <a:cs typeface="Calibri"/>
              </a:rPr>
              <a:t>want</a:t>
            </a:r>
            <a:r>
              <a:rPr sz="2000" spc="-25" dirty="0">
                <a:latin typeface="Calibri"/>
                <a:cs typeface="Calibri"/>
              </a:rPr>
              <a:t> </a:t>
            </a:r>
            <a:r>
              <a:rPr sz="2000" dirty="0">
                <a:latin typeface="Calibri"/>
                <a:cs typeface="Calibri"/>
              </a:rPr>
              <a:t>to</a:t>
            </a:r>
            <a:r>
              <a:rPr sz="2000" spc="-30" dirty="0">
                <a:latin typeface="Calibri"/>
                <a:cs typeface="Calibri"/>
              </a:rPr>
              <a:t> </a:t>
            </a:r>
            <a:r>
              <a:rPr sz="2000" spc="-10" dirty="0">
                <a:latin typeface="Calibri"/>
                <a:cs typeface="Calibri"/>
              </a:rPr>
              <a:t>provide</a:t>
            </a:r>
            <a:endParaRPr sz="2000">
              <a:latin typeface="Calibri"/>
              <a:cs typeface="Calibri"/>
            </a:endParaRPr>
          </a:p>
          <a:p>
            <a:pPr marL="1155065" lvl="2" indent="-228600">
              <a:lnSpc>
                <a:spcPts val="2000"/>
              </a:lnSpc>
              <a:buFont typeface="Arial"/>
              <a:buChar char="•"/>
              <a:tabLst>
                <a:tab pos="1155065" algn="l"/>
                <a:tab pos="1155700" algn="l"/>
              </a:tabLst>
            </a:pPr>
            <a:r>
              <a:rPr sz="1700" dirty="0">
                <a:latin typeface="Calibri"/>
                <a:cs typeface="Calibri"/>
              </a:rPr>
              <a:t>Example:</a:t>
            </a:r>
            <a:r>
              <a:rPr sz="1700" spc="-35" dirty="0">
                <a:latin typeface="Calibri"/>
                <a:cs typeface="Calibri"/>
              </a:rPr>
              <a:t> </a:t>
            </a:r>
            <a:r>
              <a:rPr sz="1700" i="1" dirty="0">
                <a:latin typeface="Calibri"/>
                <a:cs typeface="Calibri"/>
              </a:rPr>
              <a:t>umask</a:t>
            </a:r>
            <a:r>
              <a:rPr sz="1700" i="1" spc="-15" dirty="0">
                <a:latin typeface="Calibri"/>
                <a:cs typeface="Calibri"/>
              </a:rPr>
              <a:t> </a:t>
            </a:r>
            <a:r>
              <a:rPr sz="1700" i="1" dirty="0">
                <a:latin typeface="Calibri"/>
                <a:cs typeface="Calibri"/>
              </a:rPr>
              <a:t>077</a:t>
            </a:r>
            <a:r>
              <a:rPr sz="1700" i="1" spc="-15" dirty="0">
                <a:latin typeface="Calibri"/>
                <a:cs typeface="Calibri"/>
              </a:rPr>
              <a:t> </a:t>
            </a:r>
            <a:r>
              <a:rPr sz="1700" dirty="0">
                <a:latin typeface="Calibri"/>
                <a:cs typeface="Calibri"/>
              </a:rPr>
              <a:t>will</a:t>
            </a:r>
            <a:r>
              <a:rPr sz="1700" spc="-20" dirty="0">
                <a:latin typeface="Calibri"/>
                <a:cs typeface="Calibri"/>
              </a:rPr>
              <a:t> </a:t>
            </a:r>
            <a:r>
              <a:rPr sz="1700" dirty="0">
                <a:latin typeface="Calibri"/>
                <a:cs typeface="Calibri"/>
              </a:rPr>
              <a:t>set</a:t>
            </a:r>
            <a:r>
              <a:rPr sz="1700" spc="-15" dirty="0">
                <a:latin typeface="Calibri"/>
                <a:cs typeface="Calibri"/>
              </a:rPr>
              <a:t> </a:t>
            </a:r>
            <a:r>
              <a:rPr sz="1700" dirty="0">
                <a:latin typeface="Calibri"/>
                <a:cs typeface="Calibri"/>
              </a:rPr>
              <a:t>the</a:t>
            </a:r>
            <a:r>
              <a:rPr sz="1700" spc="-10" dirty="0">
                <a:latin typeface="Calibri"/>
                <a:cs typeface="Calibri"/>
              </a:rPr>
              <a:t> </a:t>
            </a:r>
            <a:r>
              <a:rPr sz="1700" dirty="0">
                <a:latin typeface="Calibri"/>
                <a:cs typeface="Calibri"/>
              </a:rPr>
              <a:t>permission</a:t>
            </a:r>
            <a:r>
              <a:rPr sz="1700" spc="-25" dirty="0">
                <a:latin typeface="Calibri"/>
                <a:cs typeface="Calibri"/>
              </a:rPr>
              <a:t> </a:t>
            </a:r>
            <a:r>
              <a:rPr sz="1700" dirty="0">
                <a:latin typeface="Calibri"/>
                <a:cs typeface="Calibri"/>
              </a:rPr>
              <a:t>for</a:t>
            </a:r>
            <a:r>
              <a:rPr sz="1700" spc="-20" dirty="0">
                <a:latin typeface="Calibri"/>
                <a:cs typeface="Calibri"/>
              </a:rPr>
              <a:t> </a:t>
            </a:r>
            <a:r>
              <a:rPr sz="1700" dirty="0">
                <a:latin typeface="Calibri"/>
                <a:cs typeface="Calibri"/>
              </a:rPr>
              <a:t>newly</a:t>
            </a:r>
            <a:r>
              <a:rPr sz="1700" spc="-15" dirty="0">
                <a:latin typeface="Calibri"/>
                <a:cs typeface="Calibri"/>
              </a:rPr>
              <a:t> </a:t>
            </a:r>
            <a:r>
              <a:rPr sz="1700" dirty="0">
                <a:latin typeface="Calibri"/>
                <a:cs typeface="Calibri"/>
              </a:rPr>
              <a:t>created</a:t>
            </a:r>
            <a:r>
              <a:rPr sz="1700" spc="-25" dirty="0">
                <a:latin typeface="Calibri"/>
                <a:cs typeface="Calibri"/>
              </a:rPr>
              <a:t> </a:t>
            </a:r>
            <a:r>
              <a:rPr sz="1700" dirty="0">
                <a:latin typeface="Calibri"/>
                <a:cs typeface="Calibri"/>
              </a:rPr>
              <a:t>files</a:t>
            </a:r>
            <a:r>
              <a:rPr sz="1700" spc="-15" dirty="0">
                <a:latin typeface="Calibri"/>
                <a:cs typeface="Calibri"/>
              </a:rPr>
              <a:t> </a:t>
            </a:r>
            <a:r>
              <a:rPr sz="1700" dirty="0">
                <a:latin typeface="Calibri"/>
                <a:cs typeface="Calibri"/>
              </a:rPr>
              <a:t>to</a:t>
            </a:r>
            <a:r>
              <a:rPr sz="1700" spc="-30" dirty="0">
                <a:latin typeface="Calibri"/>
                <a:cs typeface="Calibri"/>
              </a:rPr>
              <a:t> </a:t>
            </a:r>
            <a:r>
              <a:rPr sz="1700" spc="-15" dirty="0">
                <a:latin typeface="Calibri"/>
                <a:cs typeface="Calibri"/>
              </a:rPr>
              <a:t>rwx-</a:t>
            </a:r>
            <a:r>
              <a:rPr sz="1700" dirty="0">
                <a:latin typeface="Calibri"/>
                <a:cs typeface="Calibri"/>
              </a:rPr>
              <a:t>-----</a:t>
            </a:r>
            <a:r>
              <a:rPr sz="1700" spc="-10" dirty="0">
                <a:latin typeface="Calibri"/>
                <a:cs typeface="Calibri"/>
              </a:rPr>
              <a:t> (non-execultable)</a:t>
            </a:r>
            <a:endParaRPr sz="1700">
              <a:latin typeface="Calibri"/>
              <a:cs typeface="Calibri"/>
            </a:endParaRPr>
          </a:p>
        </p:txBody>
      </p:sp>
      <p:sp>
        <p:nvSpPr>
          <p:cNvPr id="6" name="object 6"/>
          <p:cNvSpPr txBox="1"/>
          <p:nvPr/>
        </p:nvSpPr>
        <p:spPr>
          <a:xfrm>
            <a:off x="7397612" y="3240531"/>
            <a:ext cx="3187065" cy="452120"/>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C00000"/>
                </a:solidFill>
                <a:latin typeface="Calibri"/>
                <a:cs typeface="Calibri"/>
              </a:rPr>
              <a:t>Why</a:t>
            </a:r>
            <a:r>
              <a:rPr sz="2800" b="1" spc="-25" dirty="0">
                <a:solidFill>
                  <a:srgbClr val="C00000"/>
                </a:solidFill>
                <a:latin typeface="Calibri"/>
                <a:cs typeface="Calibri"/>
              </a:rPr>
              <a:t> </a:t>
            </a:r>
            <a:r>
              <a:rPr sz="2800" b="1" dirty="0">
                <a:solidFill>
                  <a:srgbClr val="C00000"/>
                </a:solidFill>
                <a:latin typeface="Calibri"/>
                <a:cs typeface="Calibri"/>
              </a:rPr>
              <a:t>does</a:t>
            </a:r>
            <a:r>
              <a:rPr sz="2800" b="1" spc="-20" dirty="0">
                <a:solidFill>
                  <a:srgbClr val="C00000"/>
                </a:solidFill>
                <a:latin typeface="Calibri"/>
                <a:cs typeface="Calibri"/>
              </a:rPr>
              <a:t> </a:t>
            </a:r>
            <a:r>
              <a:rPr sz="2800" b="1" dirty="0">
                <a:solidFill>
                  <a:srgbClr val="C00000"/>
                </a:solidFill>
                <a:latin typeface="Calibri"/>
                <a:cs typeface="Calibri"/>
              </a:rPr>
              <a:t>644</a:t>
            </a:r>
            <a:r>
              <a:rPr sz="2800" b="1" spc="-10" dirty="0">
                <a:solidFill>
                  <a:srgbClr val="C00000"/>
                </a:solidFill>
                <a:latin typeface="Calibri"/>
                <a:cs typeface="Calibri"/>
              </a:rPr>
              <a:t> </a:t>
            </a:r>
            <a:r>
              <a:rPr sz="2800" b="1" spc="-20" dirty="0">
                <a:solidFill>
                  <a:srgbClr val="C00000"/>
                </a:solidFill>
                <a:latin typeface="Calibri"/>
                <a:cs typeface="Calibri"/>
              </a:rPr>
              <a:t>mean?</a:t>
            </a:r>
            <a:endParaRPr sz="280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0276" rIns="0" bIns="0" rtlCol="0">
            <a:spAutoFit/>
          </a:bodyPr>
          <a:lstStyle/>
          <a:p>
            <a:pPr marL="2626995">
              <a:lnSpc>
                <a:spcPct val="100000"/>
              </a:lnSpc>
              <a:spcBef>
                <a:spcPts val="100"/>
              </a:spcBef>
            </a:pPr>
            <a:r>
              <a:rPr dirty="0"/>
              <a:t>Security</a:t>
            </a:r>
            <a:r>
              <a:rPr spc="-90" dirty="0"/>
              <a:t> </a:t>
            </a:r>
            <a:r>
              <a:rPr dirty="0"/>
              <a:t>Related</a:t>
            </a:r>
            <a:r>
              <a:rPr spc="-85" dirty="0"/>
              <a:t> </a:t>
            </a:r>
            <a:r>
              <a:rPr spc="-10" dirty="0"/>
              <a:t>Commands</a:t>
            </a:r>
          </a:p>
        </p:txBody>
      </p:sp>
      <p:sp>
        <p:nvSpPr>
          <p:cNvPr id="3" name="object 3"/>
          <p:cNvSpPr txBox="1"/>
          <p:nvPr/>
        </p:nvSpPr>
        <p:spPr>
          <a:xfrm>
            <a:off x="945400" y="1747011"/>
            <a:ext cx="10547350" cy="1609090"/>
          </a:xfrm>
          <a:prstGeom prst="rect">
            <a:avLst/>
          </a:prstGeom>
        </p:spPr>
        <p:txBody>
          <a:bodyPr vert="horz" wrap="square" lIns="0" tIns="12700" rIns="0" bIns="0" rtlCol="0">
            <a:spAutoFit/>
          </a:bodyPr>
          <a:lstStyle/>
          <a:p>
            <a:pPr marL="240665" indent="-227965">
              <a:lnSpc>
                <a:spcPts val="2515"/>
              </a:lnSpc>
              <a:spcBef>
                <a:spcPts val="100"/>
              </a:spcBef>
              <a:buFont typeface="Arial"/>
              <a:buChar char="•"/>
              <a:tabLst>
                <a:tab pos="240665" algn="l"/>
                <a:tab pos="241300" algn="l"/>
              </a:tabLst>
            </a:pPr>
            <a:r>
              <a:rPr sz="2200" dirty="0">
                <a:latin typeface="Calibri"/>
                <a:cs typeface="Calibri"/>
              </a:rPr>
              <a:t>Change</a:t>
            </a:r>
            <a:r>
              <a:rPr sz="2200" spc="-35" dirty="0">
                <a:latin typeface="Calibri"/>
                <a:cs typeface="Calibri"/>
              </a:rPr>
              <a:t> </a:t>
            </a:r>
            <a:r>
              <a:rPr sz="2200" dirty="0">
                <a:latin typeface="Calibri"/>
                <a:cs typeface="Calibri"/>
              </a:rPr>
              <a:t>your</a:t>
            </a:r>
            <a:r>
              <a:rPr sz="2200" spc="-30" dirty="0">
                <a:latin typeface="Calibri"/>
                <a:cs typeface="Calibri"/>
              </a:rPr>
              <a:t> </a:t>
            </a:r>
            <a:r>
              <a:rPr sz="2200" dirty="0">
                <a:latin typeface="Calibri"/>
                <a:cs typeface="Calibri"/>
              </a:rPr>
              <a:t>user</a:t>
            </a:r>
            <a:r>
              <a:rPr sz="2200" spc="-35" dirty="0">
                <a:latin typeface="Calibri"/>
                <a:cs typeface="Calibri"/>
              </a:rPr>
              <a:t> </a:t>
            </a:r>
            <a:r>
              <a:rPr sz="2200" dirty="0">
                <a:latin typeface="Calibri"/>
                <a:cs typeface="Calibri"/>
              </a:rPr>
              <a:t>ID</a:t>
            </a:r>
            <a:r>
              <a:rPr sz="2200" spc="-30" dirty="0">
                <a:latin typeface="Calibri"/>
                <a:cs typeface="Calibri"/>
              </a:rPr>
              <a:t> </a:t>
            </a:r>
            <a:r>
              <a:rPr sz="2200" dirty="0">
                <a:latin typeface="Calibri"/>
                <a:cs typeface="Calibri"/>
              </a:rPr>
              <a:t>to</a:t>
            </a:r>
            <a:r>
              <a:rPr sz="2200" spc="-25" dirty="0">
                <a:latin typeface="Calibri"/>
                <a:cs typeface="Calibri"/>
              </a:rPr>
              <a:t> </a:t>
            </a:r>
            <a:r>
              <a:rPr sz="2200" dirty="0">
                <a:latin typeface="Calibri"/>
                <a:cs typeface="Calibri"/>
              </a:rPr>
              <a:t>xyz</a:t>
            </a:r>
            <a:r>
              <a:rPr sz="2200" spc="-15" dirty="0">
                <a:latin typeface="Calibri"/>
                <a:cs typeface="Calibri"/>
              </a:rPr>
              <a:t> </a:t>
            </a:r>
            <a:r>
              <a:rPr sz="2200" dirty="0">
                <a:latin typeface="Calibri"/>
                <a:cs typeface="Calibri"/>
              </a:rPr>
              <a:t>with</a:t>
            </a:r>
            <a:r>
              <a:rPr sz="2200" spc="-35" dirty="0">
                <a:latin typeface="Calibri"/>
                <a:cs typeface="Calibri"/>
              </a:rPr>
              <a:t> </a:t>
            </a:r>
            <a:r>
              <a:rPr sz="2200" i="1" dirty="0">
                <a:latin typeface="Calibri"/>
                <a:cs typeface="Calibri"/>
              </a:rPr>
              <a:t>su</a:t>
            </a:r>
            <a:r>
              <a:rPr sz="2200" i="1" spc="-30" dirty="0">
                <a:latin typeface="Calibri"/>
                <a:cs typeface="Calibri"/>
              </a:rPr>
              <a:t> </a:t>
            </a:r>
            <a:r>
              <a:rPr sz="2200" dirty="0">
                <a:latin typeface="Calibri"/>
                <a:cs typeface="Calibri"/>
              </a:rPr>
              <a:t>(substitute</a:t>
            </a:r>
            <a:r>
              <a:rPr sz="2200" spc="-20" dirty="0">
                <a:latin typeface="Calibri"/>
                <a:cs typeface="Calibri"/>
              </a:rPr>
              <a:t> </a:t>
            </a:r>
            <a:r>
              <a:rPr sz="2200" spc="-10" dirty="0">
                <a:latin typeface="Calibri"/>
                <a:cs typeface="Calibri"/>
              </a:rPr>
              <a:t>user)</a:t>
            </a:r>
            <a:endParaRPr sz="2200">
              <a:latin typeface="Calibri"/>
              <a:cs typeface="Calibri"/>
            </a:endParaRPr>
          </a:p>
          <a:p>
            <a:pPr marL="469265">
              <a:lnSpc>
                <a:spcPts val="2155"/>
              </a:lnSpc>
            </a:pPr>
            <a:r>
              <a:rPr sz="1900" i="1" dirty="0">
                <a:latin typeface="Calibri"/>
                <a:cs typeface="Calibri"/>
              </a:rPr>
              <a:t>su</a:t>
            </a:r>
            <a:r>
              <a:rPr sz="1900" i="1" spc="-15" dirty="0">
                <a:latin typeface="Calibri"/>
                <a:cs typeface="Calibri"/>
              </a:rPr>
              <a:t> </a:t>
            </a:r>
            <a:r>
              <a:rPr sz="1900" i="1" spc="-25" dirty="0">
                <a:latin typeface="Calibri"/>
                <a:cs typeface="Calibri"/>
              </a:rPr>
              <a:t>xyz</a:t>
            </a:r>
            <a:endParaRPr sz="1900">
              <a:latin typeface="Calibri"/>
              <a:cs typeface="Calibri"/>
            </a:endParaRPr>
          </a:p>
          <a:p>
            <a:pPr>
              <a:lnSpc>
                <a:spcPct val="100000"/>
              </a:lnSpc>
              <a:spcBef>
                <a:spcPts val="15"/>
              </a:spcBef>
            </a:pPr>
            <a:endParaRPr sz="2550">
              <a:latin typeface="Calibri"/>
              <a:cs typeface="Calibri"/>
            </a:endParaRPr>
          </a:p>
          <a:p>
            <a:pPr marL="240665" indent="-227965">
              <a:lnSpc>
                <a:spcPts val="2515"/>
              </a:lnSpc>
              <a:spcBef>
                <a:spcPts val="5"/>
              </a:spcBef>
              <a:buFont typeface="Arial"/>
              <a:buChar char="•"/>
              <a:tabLst>
                <a:tab pos="240665" algn="l"/>
                <a:tab pos="241300" algn="l"/>
              </a:tabLst>
            </a:pPr>
            <a:r>
              <a:rPr sz="2200" spc="-75" dirty="0">
                <a:latin typeface="Calibri"/>
                <a:cs typeface="Calibri"/>
              </a:rPr>
              <a:t>To</a:t>
            </a:r>
            <a:r>
              <a:rPr sz="2200" spc="-35" dirty="0">
                <a:latin typeface="Calibri"/>
                <a:cs typeface="Calibri"/>
              </a:rPr>
              <a:t> </a:t>
            </a:r>
            <a:r>
              <a:rPr sz="2200" dirty="0">
                <a:latin typeface="Calibri"/>
                <a:cs typeface="Calibri"/>
              </a:rPr>
              <a:t>change</a:t>
            </a:r>
            <a:r>
              <a:rPr sz="2200" spc="-25" dirty="0">
                <a:latin typeface="Calibri"/>
                <a:cs typeface="Calibri"/>
              </a:rPr>
              <a:t> </a:t>
            </a:r>
            <a:r>
              <a:rPr sz="2200" dirty="0">
                <a:latin typeface="Calibri"/>
                <a:cs typeface="Calibri"/>
              </a:rPr>
              <a:t>your</a:t>
            </a:r>
            <a:r>
              <a:rPr sz="2200" spc="-30" dirty="0">
                <a:latin typeface="Calibri"/>
                <a:cs typeface="Calibri"/>
              </a:rPr>
              <a:t> </a:t>
            </a:r>
            <a:r>
              <a:rPr sz="2200" dirty="0">
                <a:latin typeface="Calibri"/>
                <a:cs typeface="Calibri"/>
              </a:rPr>
              <a:t>user</a:t>
            </a:r>
            <a:r>
              <a:rPr sz="2200" spc="-35" dirty="0">
                <a:latin typeface="Calibri"/>
                <a:cs typeface="Calibri"/>
              </a:rPr>
              <a:t> </a:t>
            </a:r>
            <a:r>
              <a:rPr sz="2200" dirty="0">
                <a:latin typeface="Calibri"/>
                <a:cs typeface="Calibri"/>
              </a:rPr>
              <a:t>to</a:t>
            </a:r>
            <a:r>
              <a:rPr sz="2200" spc="-20" dirty="0">
                <a:latin typeface="Calibri"/>
                <a:cs typeface="Calibri"/>
              </a:rPr>
              <a:t> </a:t>
            </a:r>
            <a:r>
              <a:rPr sz="2200" dirty="0">
                <a:latin typeface="Calibri"/>
                <a:cs typeface="Calibri"/>
              </a:rPr>
              <a:t>root</a:t>
            </a:r>
            <a:r>
              <a:rPr sz="2200" spc="-30" dirty="0">
                <a:latin typeface="Calibri"/>
                <a:cs typeface="Calibri"/>
              </a:rPr>
              <a:t> </a:t>
            </a:r>
            <a:r>
              <a:rPr sz="2200" dirty="0">
                <a:latin typeface="Calibri"/>
                <a:cs typeface="Calibri"/>
              </a:rPr>
              <a:t>you</a:t>
            </a:r>
            <a:r>
              <a:rPr sz="2200" spc="-30" dirty="0">
                <a:latin typeface="Calibri"/>
                <a:cs typeface="Calibri"/>
              </a:rPr>
              <a:t> </a:t>
            </a:r>
            <a:r>
              <a:rPr sz="2200" dirty="0">
                <a:latin typeface="Calibri"/>
                <a:cs typeface="Calibri"/>
              </a:rPr>
              <a:t>run</a:t>
            </a:r>
            <a:r>
              <a:rPr sz="2200" spc="-35" dirty="0">
                <a:latin typeface="Calibri"/>
                <a:cs typeface="Calibri"/>
              </a:rPr>
              <a:t> </a:t>
            </a:r>
            <a:r>
              <a:rPr sz="2200" dirty="0">
                <a:latin typeface="Calibri"/>
                <a:cs typeface="Calibri"/>
              </a:rPr>
              <a:t>the</a:t>
            </a:r>
            <a:r>
              <a:rPr sz="2200" spc="-25" dirty="0">
                <a:latin typeface="Calibri"/>
                <a:cs typeface="Calibri"/>
              </a:rPr>
              <a:t> </a:t>
            </a:r>
            <a:r>
              <a:rPr sz="2200" dirty="0">
                <a:latin typeface="Calibri"/>
                <a:cs typeface="Calibri"/>
              </a:rPr>
              <a:t>command</a:t>
            </a:r>
            <a:r>
              <a:rPr sz="2200" spc="-30" dirty="0">
                <a:latin typeface="Calibri"/>
                <a:cs typeface="Calibri"/>
              </a:rPr>
              <a:t> </a:t>
            </a:r>
            <a:r>
              <a:rPr sz="2200" spc="-10" dirty="0">
                <a:latin typeface="Calibri"/>
                <a:cs typeface="Calibri"/>
              </a:rPr>
              <a:t>below.</a:t>
            </a:r>
            <a:r>
              <a:rPr sz="2200" spc="-35" dirty="0">
                <a:latin typeface="Calibri"/>
                <a:cs typeface="Calibri"/>
              </a:rPr>
              <a:t> </a:t>
            </a:r>
            <a:r>
              <a:rPr sz="2200" dirty="0">
                <a:latin typeface="Calibri"/>
                <a:cs typeface="Calibri"/>
              </a:rPr>
              <a:t>Once</a:t>
            </a:r>
            <a:r>
              <a:rPr sz="2200" spc="-20" dirty="0">
                <a:latin typeface="Calibri"/>
                <a:cs typeface="Calibri"/>
              </a:rPr>
              <a:t> </a:t>
            </a:r>
            <a:r>
              <a:rPr sz="2200" dirty="0">
                <a:latin typeface="Calibri"/>
                <a:cs typeface="Calibri"/>
              </a:rPr>
              <a:t>root,</a:t>
            </a:r>
            <a:r>
              <a:rPr sz="2200" spc="-30" dirty="0">
                <a:latin typeface="Calibri"/>
                <a:cs typeface="Calibri"/>
              </a:rPr>
              <a:t> </a:t>
            </a:r>
            <a:r>
              <a:rPr sz="2200" dirty="0">
                <a:latin typeface="Calibri"/>
                <a:cs typeface="Calibri"/>
              </a:rPr>
              <a:t>you</a:t>
            </a:r>
            <a:r>
              <a:rPr sz="2200" spc="-30" dirty="0">
                <a:latin typeface="Calibri"/>
                <a:cs typeface="Calibri"/>
              </a:rPr>
              <a:t> </a:t>
            </a:r>
            <a:r>
              <a:rPr sz="2200" dirty="0">
                <a:latin typeface="Calibri"/>
                <a:cs typeface="Calibri"/>
              </a:rPr>
              <a:t>get</a:t>
            </a:r>
            <a:r>
              <a:rPr sz="2200" spc="-30" dirty="0">
                <a:latin typeface="Calibri"/>
                <a:cs typeface="Calibri"/>
              </a:rPr>
              <a:t> </a:t>
            </a:r>
            <a:r>
              <a:rPr sz="2200" dirty="0">
                <a:latin typeface="Calibri"/>
                <a:cs typeface="Calibri"/>
              </a:rPr>
              <a:t>#</a:t>
            </a:r>
            <a:r>
              <a:rPr sz="2200" spc="-20" dirty="0">
                <a:latin typeface="Calibri"/>
                <a:cs typeface="Calibri"/>
              </a:rPr>
              <a:t> </a:t>
            </a:r>
            <a:r>
              <a:rPr sz="2200" dirty="0">
                <a:latin typeface="Calibri"/>
                <a:cs typeface="Calibri"/>
              </a:rPr>
              <a:t>as</a:t>
            </a:r>
            <a:r>
              <a:rPr sz="2200" spc="-30" dirty="0">
                <a:latin typeface="Calibri"/>
                <a:cs typeface="Calibri"/>
              </a:rPr>
              <a:t> </a:t>
            </a:r>
            <a:r>
              <a:rPr sz="2200" dirty="0">
                <a:latin typeface="Calibri"/>
                <a:cs typeface="Calibri"/>
              </a:rPr>
              <a:t>a</a:t>
            </a:r>
            <a:r>
              <a:rPr sz="2200" spc="-30" dirty="0">
                <a:latin typeface="Calibri"/>
                <a:cs typeface="Calibri"/>
              </a:rPr>
              <a:t> </a:t>
            </a:r>
            <a:r>
              <a:rPr sz="2200" spc="-10" dirty="0">
                <a:latin typeface="Calibri"/>
                <a:cs typeface="Calibri"/>
              </a:rPr>
              <a:t>prompt</a:t>
            </a:r>
            <a:endParaRPr sz="2200">
              <a:latin typeface="Calibri"/>
              <a:cs typeface="Calibri"/>
            </a:endParaRPr>
          </a:p>
          <a:p>
            <a:pPr marL="469265">
              <a:lnSpc>
                <a:spcPts val="2155"/>
              </a:lnSpc>
            </a:pPr>
            <a:r>
              <a:rPr sz="1900" i="1" dirty="0">
                <a:latin typeface="Calibri"/>
                <a:cs typeface="Calibri"/>
              </a:rPr>
              <a:t>su</a:t>
            </a:r>
            <a:r>
              <a:rPr sz="1900" i="1" spc="-15" dirty="0">
                <a:latin typeface="Calibri"/>
                <a:cs typeface="Calibri"/>
              </a:rPr>
              <a:t> </a:t>
            </a:r>
            <a:r>
              <a:rPr sz="1900" i="1" spc="-50" dirty="0">
                <a:latin typeface="Calibri"/>
                <a:cs typeface="Calibri"/>
              </a:rPr>
              <a:t>-</a:t>
            </a:r>
            <a:endParaRPr sz="1900">
              <a:latin typeface="Calibri"/>
              <a:cs typeface="Calibri"/>
            </a:endParaRPr>
          </a:p>
        </p:txBody>
      </p:sp>
      <p:sp>
        <p:nvSpPr>
          <p:cNvPr id="4" name="object 4"/>
          <p:cNvSpPr txBox="1"/>
          <p:nvPr/>
        </p:nvSpPr>
        <p:spPr>
          <a:xfrm>
            <a:off x="945400" y="3728211"/>
            <a:ext cx="10843260" cy="360680"/>
          </a:xfrm>
          <a:prstGeom prst="rect">
            <a:avLst/>
          </a:prstGeom>
        </p:spPr>
        <p:txBody>
          <a:bodyPr vert="horz" wrap="square" lIns="0" tIns="12700" rIns="0" bIns="0" rtlCol="0">
            <a:spAutoFit/>
          </a:bodyPr>
          <a:lstStyle/>
          <a:p>
            <a:pPr marL="240665" indent="-227965">
              <a:lnSpc>
                <a:spcPct val="100000"/>
              </a:lnSpc>
              <a:spcBef>
                <a:spcPts val="100"/>
              </a:spcBef>
              <a:buFont typeface="Arial"/>
              <a:buChar char="•"/>
              <a:tabLst>
                <a:tab pos="240665" algn="l"/>
                <a:tab pos="241300" algn="l"/>
              </a:tabLst>
            </a:pPr>
            <a:r>
              <a:rPr sz="2200" dirty="0">
                <a:latin typeface="Calibri"/>
                <a:cs typeface="Calibri"/>
              </a:rPr>
              <a:t>Running</a:t>
            </a:r>
            <a:r>
              <a:rPr sz="2200" spc="-30" dirty="0">
                <a:latin typeface="Calibri"/>
                <a:cs typeface="Calibri"/>
              </a:rPr>
              <a:t> </a:t>
            </a:r>
            <a:r>
              <a:rPr sz="2200" dirty="0">
                <a:latin typeface="Calibri"/>
                <a:cs typeface="Calibri"/>
              </a:rPr>
              <a:t>a</a:t>
            </a:r>
            <a:r>
              <a:rPr sz="2200" spc="-35" dirty="0">
                <a:latin typeface="Calibri"/>
                <a:cs typeface="Calibri"/>
              </a:rPr>
              <a:t> </a:t>
            </a:r>
            <a:r>
              <a:rPr sz="2200" dirty="0">
                <a:latin typeface="Calibri"/>
                <a:cs typeface="Calibri"/>
              </a:rPr>
              <a:t>command</a:t>
            </a:r>
            <a:r>
              <a:rPr sz="2200" spc="-30" dirty="0">
                <a:latin typeface="Calibri"/>
                <a:cs typeface="Calibri"/>
              </a:rPr>
              <a:t> </a:t>
            </a:r>
            <a:r>
              <a:rPr sz="2200" dirty="0">
                <a:latin typeface="Calibri"/>
                <a:cs typeface="Calibri"/>
              </a:rPr>
              <a:t>using</a:t>
            </a:r>
            <a:r>
              <a:rPr sz="2200" spc="-30" dirty="0">
                <a:latin typeface="Calibri"/>
                <a:cs typeface="Calibri"/>
              </a:rPr>
              <a:t> </a:t>
            </a:r>
            <a:r>
              <a:rPr sz="2200" dirty="0">
                <a:latin typeface="Calibri"/>
                <a:cs typeface="Calibri"/>
              </a:rPr>
              <a:t>superuser</a:t>
            </a:r>
            <a:r>
              <a:rPr sz="2200" spc="-30" dirty="0">
                <a:latin typeface="Calibri"/>
                <a:cs typeface="Calibri"/>
              </a:rPr>
              <a:t> </a:t>
            </a:r>
            <a:r>
              <a:rPr sz="2200" dirty="0">
                <a:latin typeface="Calibri"/>
                <a:cs typeface="Calibri"/>
              </a:rPr>
              <a:t>privilege</a:t>
            </a:r>
            <a:r>
              <a:rPr sz="2200" spc="-25" dirty="0">
                <a:latin typeface="Calibri"/>
                <a:cs typeface="Calibri"/>
              </a:rPr>
              <a:t> </a:t>
            </a:r>
            <a:r>
              <a:rPr sz="2200" dirty="0">
                <a:latin typeface="Calibri"/>
                <a:cs typeface="Calibri"/>
              </a:rPr>
              <a:t>without</a:t>
            </a:r>
            <a:r>
              <a:rPr sz="2200" spc="-30" dirty="0">
                <a:latin typeface="Calibri"/>
                <a:cs typeface="Calibri"/>
              </a:rPr>
              <a:t> </a:t>
            </a:r>
            <a:r>
              <a:rPr sz="2200" dirty="0">
                <a:latin typeface="Calibri"/>
                <a:cs typeface="Calibri"/>
              </a:rPr>
              <a:t>logging</a:t>
            </a:r>
            <a:r>
              <a:rPr sz="2200" spc="-25" dirty="0">
                <a:latin typeface="Calibri"/>
                <a:cs typeface="Calibri"/>
              </a:rPr>
              <a:t> </a:t>
            </a:r>
            <a:r>
              <a:rPr sz="2200" dirty="0">
                <a:latin typeface="Calibri"/>
                <a:cs typeface="Calibri"/>
              </a:rPr>
              <a:t>in</a:t>
            </a:r>
            <a:r>
              <a:rPr sz="2200" spc="-35" dirty="0">
                <a:latin typeface="Calibri"/>
                <a:cs typeface="Calibri"/>
              </a:rPr>
              <a:t> </a:t>
            </a:r>
            <a:r>
              <a:rPr sz="2200" dirty="0">
                <a:latin typeface="Calibri"/>
                <a:cs typeface="Calibri"/>
              </a:rPr>
              <a:t>as</a:t>
            </a:r>
            <a:r>
              <a:rPr sz="2200" spc="-25" dirty="0">
                <a:latin typeface="Calibri"/>
                <a:cs typeface="Calibri"/>
              </a:rPr>
              <a:t> </a:t>
            </a:r>
            <a:r>
              <a:rPr sz="2200" dirty="0">
                <a:latin typeface="Calibri"/>
                <a:cs typeface="Calibri"/>
              </a:rPr>
              <a:t>root</a:t>
            </a:r>
            <a:r>
              <a:rPr sz="2200" spc="-30" dirty="0">
                <a:latin typeface="Calibri"/>
                <a:cs typeface="Calibri"/>
              </a:rPr>
              <a:t> </a:t>
            </a:r>
            <a:r>
              <a:rPr sz="2200" dirty="0">
                <a:latin typeface="Calibri"/>
                <a:cs typeface="Calibri"/>
              </a:rPr>
              <a:t>is</a:t>
            </a:r>
            <a:r>
              <a:rPr sz="2200" spc="-30" dirty="0">
                <a:latin typeface="Calibri"/>
                <a:cs typeface="Calibri"/>
              </a:rPr>
              <a:t> </a:t>
            </a:r>
            <a:r>
              <a:rPr sz="2200" dirty="0">
                <a:latin typeface="Calibri"/>
                <a:cs typeface="Calibri"/>
              </a:rPr>
              <a:t>useful.</a:t>
            </a:r>
            <a:r>
              <a:rPr sz="2200" spc="-30" dirty="0">
                <a:latin typeface="Calibri"/>
                <a:cs typeface="Calibri"/>
              </a:rPr>
              <a:t> </a:t>
            </a:r>
            <a:r>
              <a:rPr sz="2200" dirty="0">
                <a:latin typeface="Calibri"/>
                <a:cs typeface="Calibri"/>
              </a:rPr>
              <a:t>We</a:t>
            </a:r>
            <a:r>
              <a:rPr sz="2200" spc="-25" dirty="0">
                <a:latin typeface="Calibri"/>
                <a:cs typeface="Calibri"/>
              </a:rPr>
              <a:t> </a:t>
            </a:r>
            <a:r>
              <a:rPr sz="2200" dirty="0">
                <a:latin typeface="Calibri"/>
                <a:cs typeface="Calibri"/>
              </a:rPr>
              <a:t>can</a:t>
            </a:r>
            <a:r>
              <a:rPr sz="2200" spc="-30" dirty="0">
                <a:latin typeface="Calibri"/>
                <a:cs typeface="Calibri"/>
              </a:rPr>
              <a:t> </a:t>
            </a:r>
            <a:r>
              <a:rPr sz="2200" spc="-25" dirty="0">
                <a:latin typeface="Calibri"/>
                <a:cs typeface="Calibri"/>
              </a:rPr>
              <a:t>use</a:t>
            </a:r>
            <a:endParaRPr sz="2200">
              <a:latin typeface="Calibri"/>
              <a:cs typeface="Calibri"/>
            </a:endParaRPr>
          </a:p>
        </p:txBody>
      </p:sp>
      <p:sp>
        <p:nvSpPr>
          <p:cNvPr id="5" name="object 5"/>
          <p:cNvSpPr txBox="1"/>
          <p:nvPr/>
        </p:nvSpPr>
        <p:spPr>
          <a:xfrm>
            <a:off x="1174000" y="3956811"/>
            <a:ext cx="5172710" cy="866775"/>
          </a:xfrm>
          <a:prstGeom prst="rect">
            <a:avLst/>
          </a:prstGeom>
        </p:spPr>
        <p:txBody>
          <a:bodyPr vert="horz" wrap="square" lIns="0" tIns="12700" rIns="0" bIns="0" rtlCol="0">
            <a:spAutoFit/>
          </a:bodyPr>
          <a:lstStyle/>
          <a:p>
            <a:pPr marL="12700">
              <a:lnSpc>
                <a:spcPts val="2560"/>
              </a:lnSpc>
              <a:spcBef>
                <a:spcPts val="100"/>
              </a:spcBef>
            </a:pPr>
            <a:r>
              <a:rPr sz="2200" i="1" dirty="0">
                <a:latin typeface="Calibri"/>
                <a:cs typeface="Calibri"/>
              </a:rPr>
              <a:t>sudo</a:t>
            </a:r>
            <a:r>
              <a:rPr sz="2200" i="1" spc="-45" dirty="0">
                <a:latin typeface="Calibri"/>
                <a:cs typeface="Calibri"/>
              </a:rPr>
              <a:t> </a:t>
            </a:r>
            <a:r>
              <a:rPr sz="2200" dirty="0">
                <a:latin typeface="Calibri"/>
                <a:cs typeface="Calibri"/>
              </a:rPr>
              <a:t>for</a:t>
            </a:r>
            <a:r>
              <a:rPr sz="2200" spc="-40" dirty="0">
                <a:latin typeface="Calibri"/>
                <a:cs typeface="Calibri"/>
              </a:rPr>
              <a:t> </a:t>
            </a:r>
            <a:r>
              <a:rPr sz="2200" spc="-20" dirty="0">
                <a:latin typeface="Calibri"/>
                <a:cs typeface="Calibri"/>
              </a:rPr>
              <a:t>that</a:t>
            </a:r>
            <a:endParaRPr sz="2200">
              <a:latin typeface="Calibri"/>
              <a:cs typeface="Calibri"/>
            </a:endParaRPr>
          </a:p>
          <a:p>
            <a:pPr marL="469265" indent="-228600">
              <a:lnSpc>
                <a:spcPts val="2170"/>
              </a:lnSpc>
              <a:buFont typeface="Arial"/>
              <a:buChar char="•"/>
              <a:tabLst>
                <a:tab pos="469265" algn="l"/>
                <a:tab pos="469900" algn="l"/>
              </a:tabLst>
            </a:pPr>
            <a:r>
              <a:rPr sz="1900" dirty="0">
                <a:latin typeface="Calibri"/>
                <a:cs typeface="Calibri"/>
              </a:rPr>
              <a:t>Example:</a:t>
            </a:r>
            <a:r>
              <a:rPr sz="1900" spc="-30" dirty="0">
                <a:latin typeface="Calibri"/>
                <a:cs typeface="Calibri"/>
              </a:rPr>
              <a:t> </a:t>
            </a:r>
            <a:r>
              <a:rPr sz="1900" dirty="0">
                <a:latin typeface="Calibri"/>
                <a:cs typeface="Calibri"/>
              </a:rPr>
              <a:t>to</a:t>
            </a:r>
            <a:r>
              <a:rPr sz="1900" spc="-25" dirty="0">
                <a:latin typeface="Calibri"/>
                <a:cs typeface="Calibri"/>
              </a:rPr>
              <a:t> </a:t>
            </a:r>
            <a:r>
              <a:rPr sz="1900" dirty="0">
                <a:latin typeface="Calibri"/>
                <a:cs typeface="Calibri"/>
              </a:rPr>
              <a:t>view</a:t>
            </a:r>
            <a:r>
              <a:rPr sz="1900" spc="-15" dirty="0">
                <a:latin typeface="Calibri"/>
                <a:cs typeface="Calibri"/>
              </a:rPr>
              <a:t> </a:t>
            </a:r>
            <a:r>
              <a:rPr sz="1900" dirty="0">
                <a:latin typeface="Calibri"/>
                <a:cs typeface="Calibri"/>
              </a:rPr>
              <a:t>the</a:t>
            </a:r>
            <a:r>
              <a:rPr sz="1900" spc="-20" dirty="0">
                <a:latin typeface="Calibri"/>
                <a:cs typeface="Calibri"/>
              </a:rPr>
              <a:t> </a:t>
            </a:r>
            <a:r>
              <a:rPr sz="1900" dirty="0">
                <a:latin typeface="Calibri"/>
                <a:cs typeface="Calibri"/>
              </a:rPr>
              <a:t>shadow</a:t>
            </a:r>
            <a:r>
              <a:rPr sz="1900" spc="-20" dirty="0">
                <a:latin typeface="Calibri"/>
                <a:cs typeface="Calibri"/>
              </a:rPr>
              <a:t> </a:t>
            </a:r>
            <a:r>
              <a:rPr sz="1900" dirty="0">
                <a:latin typeface="Calibri"/>
                <a:cs typeface="Calibri"/>
              </a:rPr>
              <a:t>file</a:t>
            </a:r>
            <a:r>
              <a:rPr sz="1900" spc="-15" dirty="0">
                <a:latin typeface="Calibri"/>
                <a:cs typeface="Calibri"/>
              </a:rPr>
              <a:t> </a:t>
            </a:r>
            <a:r>
              <a:rPr sz="1900" dirty="0">
                <a:latin typeface="Calibri"/>
                <a:cs typeface="Calibri"/>
              </a:rPr>
              <a:t>as</a:t>
            </a:r>
            <a:r>
              <a:rPr sz="1900" spc="-30" dirty="0">
                <a:latin typeface="Calibri"/>
                <a:cs typeface="Calibri"/>
              </a:rPr>
              <a:t> </a:t>
            </a:r>
            <a:r>
              <a:rPr sz="1900" dirty="0">
                <a:latin typeface="Calibri"/>
                <a:cs typeface="Calibri"/>
              </a:rPr>
              <a:t>a</a:t>
            </a:r>
            <a:r>
              <a:rPr sz="1900" spc="-15" dirty="0">
                <a:latin typeface="Calibri"/>
                <a:cs typeface="Calibri"/>
              </a:rPr>
              <a:t> </a:t>
            </a:r>
            <a:r>
              <a:rPr sz="1900" spc="-10" dirty="0">
                <a:latin typeface="Calibri"/>
                <a:cs typeface="Calibri"/>
              </a:rPr>
              <a:t>superuser</a:t>
            </a:r>
            <a:endParaRPr sz="1900">
              <a:latin typeface="Calibri"/>
              <a:cs typeface="Calibri"/>
            </a:endParaRPr>
          </a:p>
          <a:p>
            <a:pPr marL="697865">
              <a:lnSpc>
                <a:spcPts val="1889"/>
              </a:lnSpc>
            </a:pPr>
            <a:r>
              <a:rPr sz="1600" i="1" dirty="0">
                <a:latin typeface="Calibri"/>
                <a:cs typeface="Calibri"/>
              </a:rPr>
              <a:t>sudo</a:t>
            </a:r>
            <a:r>
              <a:rPr sz="1600" i="1" spc="-5" dirty="0">
                <a:latin typeface="Calibri"/>
                <a:cs typeface="Calibri"/>
              </a:rPr>
              <a:t> </a:t>
            </a:r>
            <a:r>
              <a:rPr sz="1600" i="1" dirty="0">
                <a:latin typeface="Calibri"/>
                <a:cs typeface="Calibri"/>
              </a:rPr>
              <a:t>more </a:t>
            </a:r>
            <a:r>
              <a:rPr sz="1600" i="1" spc="-10" dirty="0">
                <a:latin typeface="Calibri"/>
                <a:cs typeface="Calibri"/>
              </a:rPr>
              <a:t>/etc/shadow</a:t>
            </a:r>
            <a:endParaRPr sz="1600">
              <a:latin typeface="Calibri"/>
              <a:cs typeface="Calibri"/>
            </a:endParaRPr>
          </a:p>
        </p:txBody>
      </p:sp>
      <p:sp>
        <p:nvSpPr>
          <p:cNvPr id="6" name="object 6"/>
          <p:cNvSpPr txBox="1"/>
          <p:nvPr/>
        </p:nvSpPr>
        <p:spPr>
          <a:xfrm>
            <a:off x="1402599" y="4769104"/>
            <a:ext cx="10706100" cy="314960"/>
          </a:xfrm>
          <a:prstGeom prst="rect">
            <a:avLst/>
          </a:prstGeom>
        </p:spPr>
        <p:txBody>
          <a:bodyPr vert="horz" wrap="square" lIns="0" tIns="12700" rIns="0" bIns="0" rtlCol="0">
            <a:spAutoFit/>
          </a:bodyPr>
          <a:lstStyle/>
          <a:p>
            <a:pPr marL="240665" indent="-227965">
              <a:lnSpc>
                <a:spcPct val="100000"/>
              </a:lnSpc>
              <a:spcBef>
                <a:spcPts val="100"/>
              </a:spcBef>
              <a:buFont typeface="Arial"/>
              <a:buChar char="•"/>
              <a:tabLst>
                <a:tab pos="240665" algn="l"/>
                <a:tab pos="241300" algn="l"/>
              </a:tabLst>
            </a:pPr>
            <a:r>
              <a:rPr sz="1900" spc="-80" dirty="0">
                <a:latin typeface="Calibri"/>
                <a:cs typeface="Calibri"/>
              </a:rPr>
              <a:t>To</a:t>
            </a:r>
            <a:r>
              <a:rPr sz="1900" spc="-40" dirty="0">
                <a:latin typeface="Calibri"/>
                <a:cs typeface="Calibri"/>
              </a:rPr>
              <a:t> </a:t>
            </a:r>
            <a:r>
              <a:rPr sz="1900" dirty="0">
                <a:latin typeface="Calibri"/>
                <a:cs typeface="Calibri"/>
              </a:rPr>
              <a:t>be</a:t>
            </a:r>
            <a:r>
              <a:rPr sz="1900" spc="-20" dirty="0">
                <a:latin typeface="Calibri"/>
                <a:cs typeface="Calibri"/>
              </a:rPr>
              <a:t> </a:t>
            </a:r>
            <a:r>
              <a:rPr sz="1900" dirty="0">
                <a:latin typeface="Calibri"/>
                <a:cs typeface="Calibri"/>
              </a:rPr>
              <a:t>able</a:t>
            </a:r>
            <a:r>
              <a:rPr sz="1900" spc="-15" dirty="0">
                <a:latin typeface="Calibri"/>
                <a:cs typeface="Calibri"/>
              </a:rPr>
              <a:t> </a:t>
            </a:r>
            <a:r>
              <a:rPr sz="1900" dirty="0">
                <a:latin typeface="Calibri"/>
                <a:cs typeface="Calibri"/>
              </a:rPr>
              <a:t>to</a:t>
            </a:r>
            <a:r>
              <a:rPr sz="1900" spc="-30" dirty="0">
                <a:latin typeface="Calibri"/>
                <a:cs typeface="Calibri"/>
              </a:rPr>
              <a:t> </a:t>
            </a:r>
            <a:r>
              <a:rPr sz="1900" dirty="0">
                <a:latin typeface="Calibri"/>
                <a:cs typeface="Calibri"/>
              </a:rPr>
              <a:t>use</a:t>
            </a:r>
            <a:r>
              <a:rPr sz="1900" spc="-20" dirty="0">
                <a:latin typeface="Calibri"/>
                <a:cs typeface="Calibri"/>
              </a:rPr>
              <a:t> </a:t>
            </a:r>
            <a:r>
              <a:rPr sz="1900" dirty="0">
                <a:latin typeface="Calibri"/>
                <a:cs typeface="Calibri"/>
              </a:rPr>
              <a:t>sudo,</a:t>
            </a:r>
            <a:r>
              <a:rPr sz="1900" spc="-20" dirty="0">
                <a:latin typeface="Calibri"/>
                <a:cs typeface="Calibri"/>
              </a:rPr>
              <a:t> </a:t>
            </a:r>
            <a:r>
              <a:rPr sz="1900" dirty="0">
                <a:latin typeface="Calibri"/>
                <a:cs typeface="Calibri"/>
              </a:rPr>
              <a:t>the</a:t>
            </a:r>
            <a:r>
              <a:rPr sz="1900" spc="-20" dirty="0">
                <a:latin typeface="Calibri"/>
                <a:cs typeface="Calibri"/>
              </a:rPr>
              <a:t> </a:t>
            </a:r>
            <a:r>
              <a:rPr sz="1900" dirty="0">
                <a:latin typeface="Calibri"/>
                <a:cs typeface="Calibri"/>
              </a:rPr>
              <a:t>superuser</a:t>
            </a:r>
            <a:r>
              <a:rPr sz="1900" spc="-25" dirty="0">
                <a:latin typeface="Calibri"/>
                <a:cs typeface="Calibri"/>
              </a:rPr>
              <a:t> </a:t>
            </a:r>
            <a:r>
              <a:rPr sz="1900" dirty="0">
                <a:latin typeface="Calibri"/>
                <a:cs typeface="Calibri"/>
              </a:rPr>
              <a:t>(root)</a:t>
            </a:r>
            <a:r>
              <a:rPr sz="1900" spc="-25" dirty="0">
                <a:latin typeface="Calibri"/>
                <a:cs typeface="Calibri"/>
              </a:rPr>
              <a:t> </a:t>
            </a:r>
            <a:r>
              <a:rPr sz="1900" dirty="0">
                <a:latin typeface="Calibri"/>
                <a:cs typeface="Calibri"/>
              </a:rPr>
              <a:t>must</a:t>
            </a:r>
            <a:r>
              <a:rPr sz="1900" spc="-25" dirty="0">
                <a:latin typeface="Calibri"/>
                <a:cs typeface="Calibri"/>
              </a:rPr>
              <a:t> </a:t>
            </a:r>
            <a:r>
              <a:rPr sz="1900" dirty="0">
                <a:latin typeface="Calibri"/>
                <a:cs typeface="Calibri"/>
              </a:rPr>
              <a:t>grant</a:t>
            </a:r>
            <a:r>
              <a:rPr sz="1900" spc="-20" dirty="0">
                <a:latin typeface="Calibri"/>
                <a:cs typeface="Calibri"/>
              </a:rPr>
              <a:t> </a:t>
            </a:r>
            <a:r>
              <a:rPr sz="1900" dirty="0">
                <a:latin typeface="Calibri"/>
                <a:cs typeface="Calibri"/>
              </a:rPr>
              <a:t>permission</a:t>
            </a:r>
            <a:r>
              <a:rPr sz="1900" spc="-25" dirty="0">
                <a:latin typeface="Calibri"/>
                <a:cs typeface="Calibri"/>
              </a:rPr>
              <a:t> </a:t>
            </a:r>
            <a:r>
              <a:rPr sz="1900" dirty="0">
                <a:latin typeface="Calibri"/>
                <a:cs typeface="Calibri"/>
              </a:rPr>
              <a:t>to</a:t>
            </a:r>
            <a:r>
              <a:rPr sz="1900" spc="-30" dirty="0">
                <a:latin typeface="Calibri"/>
                <a:cs typeface="Calibri"/>
              </a:rPr>
              <a:t> </a:t>
            </a:r>
            <a:r>
              <a:rPr sz="1900" dirty="0">
                <a:latin typeface="Calibri"/>
                <a:cs typeface="Calibri"/>
              </a:rPr>
              <a:t>the</a:t>
            </a:r>
            <a:r>
              <a:rPr sz="1900" spc="-15" dirty="0">
                <a:latin typeface="Calibri"/>
                <a:cs typeface="Calibri"/>
              </a:rPr>
              <a:t> </a:t>
            </a:r>
            <a:r>
              <a:rPr sz="1900" dirty="0">
                <a:latin typeface="Calibri"/>
                <a:cs typeface="Calibri"/>
              </a:rPr>
              <a:t>user</a:t>
            </a:r>
            <a:r>
              <a:rPr sz="1900" spc="-25" dirty="0">
                <a:latin typeface="Calibri"/>
                <a:cs typeface="Calibri"/>
              </a:rPr>
              <a:t> </a:t>
            </a:r>
            <a:r>
              <a:rPr sz="1900" dirty="0">
                <a:latin typeface="Calibri"/>
                <a:cs typeface="Calibri"/>
              </a:rPr>
              <a:t>by</a:t>
            </a:r>
            <a:r>
              <a:rPr sz="1900" spc="-20" dirty="0">
                <a:latin typeface="Calibri"/>
                <a:cs typeface="Calibri"/>
              </a:rPr>
              <a:t> </a:t>
            </a:r>
            <a:r>
              <a:rPr sz="1900" dirty="0">
                <a:latin typeface="Calibri"/>
                <a:cs typeface="Calibri"/>
              </a:rPr>
              <a:t>adding</a:t>
            </a:r>
            <a:r>
              <a:rPr sz="1900" spc="-20" dirty="0">
                <a:latin typeface="Calibri"/>
                <a:cs typeface="Calibri"/>
              </a:rPr>
              <a:t> </a:t>
            </a:r>
            <a:r>
              <a:rPr sz="1900" dirty="0">
                <a:latin typeface="Calibri"/>
                <a:cs typeface="Calibri"/>
              </a:rPr>
              <a:t>them</a:t>
            </a:r>
            <a:r>
              <a:rPr sz="1900" spc="-30" dirty="0">
                <a:latin typeface="Calibri"/>
                <a:cs typeface="Calibri"/>
              </a:rPr>
              <a:t> </a:t>
            </a:r>
            <a:r>
              <a:rPr sz="1900" dirty="0">
                <a:latin typeface="Calibri"/>
                <a:cs typeface="Calibri"/>
              </a:rPr>
              <a:t>to</a:t>
            </a:r>
            <a:r>
              <a:rPr sz="1900" spc="-25" dirty="0">
                <a:latin typeface="Calibri"/>
                <a:cs typeface="Calibri"/>
              </a:rPr>
              <a:t> </a:t>
            </a:r>
            <a:r>
              <a:rPr sz="1900" dirty="0">
                <a:latin typeface="Calibri"/>
                <a:cs typeface="Calibri"/>
              </a:rPr>
              <a:t>the</a:t>
            </a:r>
            <a:r>
              <a:rPr sz="1900" spc="-20" dirty="0">
                <a:latin typeface="Calibri"/>
                <a:cs typeface="Calibri"/>
              </a:rPr>
              <a:t> </a:t>
            </a:r>
            <a:r>
              <a:rPr sz="1900" dirty="0">
                <a:latin typeface="Calibri"/>
                <a:cs typeface="Calibri"/>
              </a:rPr>
              <a:t>list</a:t>
            </a:r>
            <a:r>
              <a:rPr sz="1900" spc="-20" dirty="0">
                <a:latin typeface="Calibri"/>
                <a:cs typeface="Calibri"/>
              </a:rPr>
              <a:t> </a:t>
            </a:r>
            <a:r>
              <a:rPr sz="1900" spc="-25" dirty="0">
                <a:latin typeface="Calibri"/>
                <a:cs typeface="Calibri"/>
              </a:rPr>
              <a:t>of</a:t>
            </a:r>
            <a:endParaRPr sz="1900">
              <a:latin typeface="Calibri"/>
              <a:cs typeface="Calibri"/>
            </a:endParaRPr>
          </a:p>
        </p:txBody>
      </p:sp>
      <p:sp>
        <p:nvSpPr>
          <p:cNvPr id="7" name="object 7"/>
          <p:cNvSpPr txBox="1"/>
          <p:nvPr/>
        </p:nvSpPr>
        <p:spPr>
          <a:xfrm>
            <a:off x="1402599" y="4973320"/>
            <a:ext cx="4255770" cy="813435"/>
          </a:xfrm>
          <a:prstGeom prst="rect">
            <a:avLst/>
          </a:prstGeom>
        </p:spPr>
        <p:txBody>
          <a:bodyPr vert="horz" wrap="square" lIns="0" tIns="12700" rIns="0" bIns="0" rtlCol="0">
            <a:spAutoFit/>
          </a:bodyPr>
          <a:lstStyle/>
          <a:p>
            <a:pPr marL="241300">
              <a:lnSpc>
                <a:spcPts val="2185"/>
              </a:lnSpc>
              <a:spcBef>
                <a:spcPts val="100"/>
              </a:spcBef>
            </a:pPr>
            <a:r>
              <a:rPr sz="1900" dirty="0">
                <a:latin typeface="Calibri"/>
                <a:cs typeface="Calibri"/>
              </a:rPr>
              <a:t>sudoers</a:t>
            </a:r>
            <a:r>
              <a:rPr sz="1900" spc="-55" dirty="0">
                <a:latin typeface="Calibri"/>
                <a:cs typeface="Calibri"/>
              </a:rPr>
              <a:t> </a:t>
            </a:r>
            <a:r>
              <a:rPr sz="1900" spc="-10" dirty="0">
                <a:latin typeface="Calibri"/>
                <a:cs typeface="Calibri"/>
              </a:rPr>
              <a:t>(/etc/sudoers)</a:t>
            </a:r>
            <a:endParaRPr sz="1900">
              <a:latin typeface="Calibri"/>
              <a:cs typeface="Calibri"/>
            </a:endParaRPr>
          </a:p>
          <a:p>
            <a:pPr marL="240665" indent="-227965">
              <a:lnSpc>
                <a:spcPts val="2140"/>
              </a:lnSpc>
              <a:buFont typeface="Arial"/>
              <a:buChar char="•"/>
              <a:tabLst>
                <a:tab pos="240665" algn="l"/>
                <a:tab pos="241300" algn="l"/>
              </a:tabLst>
            </a:pPr>
            <a:r>
              <a:rPr sz="1900" spc="-80" dirty="0">
                <a:latin typeface="Calibri"/>
                <a:cs typeface="Calibri"/>
              </a:rPr>
              <a:t>To</a:t>
            </a:r>
            <a:r>
              <a:rPr sz="1900" spc="-35" dirty="0">
                <a:latin typeface="Calibri"/>
                <a:cs typeface="Calibri"/>
              </a:rPr>
              <a:t> </a:t>
            </a:r>
            <a:r>
              <a:rPr sz="1900" dirty="0">
                <a:latin typeface="Calibri"/>
                <a:cs typeface="Calibri"/>
              </a:rPr>
              <a:t>change</a:t>
            </a:r>
            <a:r>
              <a:rPr sz="1900" spc="-20" dirty="0">
                <a:latin typeface="Calibri"/>
                <a:cs typeface="Calibri"/>
              </a:rPr>
              <a:t> </a:t>
            </a:r>
            <a:r>
              <a:rPr sz="1900" dirty="0">
                <a:latin typeface="Calibri"/>
                <a:cs typeface="Calibri"/>
              </a:rPr>
              <a:t>ownership</a:t>
            </a:r>
            <a:r>
              <a:rPr sz="1900" spc="-20" dirty="0">
                <a:latin typeface="Calibri"/>
                <a:cs typeface="Calibri"/>
              </a:rPr>
              <a:t> </a:t>
            </a:r>
            <a:r>
              <a:rPr sz="1900" dirty="0">
                <a:latin typeface="Calibri"/>
                <a:cs typeface="Calibri"/>
              </a:rPr>
              <a:t>of</a:t>
            </a:r>
            <a:r>
              <a:rPr sz="1900" spc="-20" dirty="0">
                <a:latin typeface="Calibri"/>
                <a:cs typeface="Calibri"/>
              </a:rPr>
              <a:t> </a:t>
            </a:r>
            <a:r>
              <a:rPr sz="1900" dirty="0">
                <a:latin typeface="Calibri"/>
                <a:cs typeface="Calibri"/>
              </a:rPr>
              <a:t>a</a:t>
            </a:r>
            <a:r>
              <a:rPr sz="1900" spc="-20" dirty="0">
                <a:latin typeface="Calibri"/>
                <a:cs typeface="Calibri"/>
              </a:rPr>
              <a:t> </a:t>
            </a:r>
            <a:r>
              <a:rPr sz="1900" dirty="0">
                <a:latin typeface="Calibri"/>
                <a:cs typeface="Calibri"/>
              </a:rPr>
              <a:t>file,</a:t>
            </a:r>
            <a:r>
              <a:rPr sz="1900" spc="-20" dirty="0">
                <a:latin typeface="Calibri"/>
                <a:cs typeface="Calibri"/>
              </a:rPr>
              <a:t> </a:t>
            </a:r>
            <a:r>
              <a:rPr sz="1900" dirty="0">
                <a:latin typeface="Calibri"/>
                <a:cs typeface="Calibri"/>
              </a:rPr>
              <a:t>use</a:t>
            </a:r>
            <a:r>
              <a:rPr sz="1900" spc="-20" dirty="0">
                <a:latin typeface="Calibri"/>
                <a:cs typeface="Calibri"/>
              </a:rPr>
              <a:t> </a:t>
            </a:r>
            <a:r>
              <a:rPr sz="1900" i="1" spc="-10" dirty="0">
                <a:latin typeface="Calibri"/>
                <a:cs typeface="Calibri"/>
              </a:rPr>
              <a:t>chown</a:t>
            </a:r>
            <a:endParaRPr sz="1900">
              <a:latin typeface="Calibri"/>
              <a:cs typeface="Calibri"/>
            </a:endParaRPr>
          </a:p>
          <a:p>
            <a:pPr marL="469900">
              <a:lnSpc>
                <a:spcPts val="1880"/>
              </a:lnSpc>
            </a:pPr>
            <a:r>
              <a:rPr sz="1600" i="1" dirty="0">
                <a:latin typeface="Calibri"/>
                <a:cs typeface="Calibri"/>
              </a:rPr>
              <a:t>chown</a:t>
            </a:r>
            <a:r>
              <a:rPr sz="1600" i="1" spc="-5" dirty="0">
                <a:latin typeface="Calibri"/>
                <a:cs typeface="Calibri"/>
              </a:rPr>
              <a:t> </a:t>
            </a:r>
            <a:r>
              <a:rPr sz="1600" i="1" dirty="0">
                <a:latin typeface="Calibri"/>
                <a:cs typeface="Calibri"/>
              </a:rPr>
              <a:t>john </a:t>
            </a:r>
            <a:r>
              <a:rPr sz="1600" i="1" spc="-10" dirty="0">
                <a:latin typeface="Calibri"/>
                <a:cs typeface="Calibri"/>
              </a:rPr>
              <a:t>filename</a:t>
            </a:r>
            <a:endParaRPr sz="160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60363" y="3541267"/>
            <a:ext cx="5859145" cy="939800"/>
          </a:xfrm>
          <a:prstGeom prst="rect">
            <a:avLst/>
          </a:prstGeom>
        </p:spPr>
        <p:txBody>
          <a:bodyPr vert="horz" wrap="square" lIns="0" tIns="12700" rIns="0" bIns="0" rtlCol="0">
            <a:spAutoFit/>
          </a:bodyPr>
          <a:lstStyle/>
          <a:p>
            <a:pPr marL="12700">
              <a:lnSpc>
                <a:spcPct val="100000"/>
              </a:lnSpc>
              <a:spcBef>
                <a:spcPts val="100"/>
              </a:spcBef>
            </a:pPr>
            <a:r>
              <a:rPr sz="6000" dirty="0"/>
              <a:t>Privilege</a:t>
            </a:r>
            <a:r>
              <a:rPr sz="6000" spc="-140" dirty="0"/>
              <a:t> </a:t>
            </a:r>
            <a:r>
              <a:rPr sz="6000" spc="-10" dirty="0"/>
              <a:t>Escalation</a:t>
            </a:r>
            <a:endParaRPr sz="6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430276" rIns="0" bIns="0" rtlCol="0">
            <a:spAutoFit/>
          </a:bodyPr>
          <a:lstStyle/>
          <a:p>
            <a:pPr marL="4984115">
              <a:lnSpc>
                <a:spcPct val="100000"/>
              </a:lnSpc>
              <a:spcBef>
                <a:spcPts val="100"/>
              </a:spcBef>
            </a:pPr>
            <a:r>
              <a:rPr spc="-50" dirty="0"/>
              <a:t>Set-</a:t>
            </a:r>
            <a:r>
              <a:rPr spc="-25" dirty="0"/>
              <a:t>uid</a:t>
            </a:r>
          </a:p>
        </p:txBody>
      </p:sp>
      <p:sp>
        <p:nvSpPr>
          <p:cNvPr id="3" name="object 3"/>
          <p:cNvSpPr txBox="1"/>
          <p:nvPr/>
        </p:nvSpPr>
        <p:spPr>
          <a:xfrm>
            <a:off x="945400" y="1783587"/>
            <a:ext cx="10682605" cy="833119"/>
          </a:xfrm>
          <a:prstGeom prst="rect">
            <a:avLst/>
          </a:prstGeom>
        </p:spPr>
        <p:txBody>
          <a:bodyPr vert="horz" wrap="square" lIns="0" tIns="63500" rIns="0" bIns="0" rtlCol="0">
            <a:spAutoFit/>
          </a:bodyPr>
          <a:lstStyle/>
          <a:p>
            <a:pPr marL="241300" marR="5080" indent="-228600">
              <a:lnSpc>
                <a:spcPts val="3000"/>
              </a:lnSpc>
              <a:spcBef>
                <a:spcPts val="500"/>
              </a:spcBef>
              <a:buFont typeface="Arial"/>
              <a:buChar char="•"/>
              <a:tabLst>
                <a:tab pos="241300" algn="l"/>
              </a:tabLst>
            </a:pPr>
            <a:r>
              <a:rPr sz="2800" dirty="0">
                <a:latin typeface="Calibri"/>
                <a:cs typeface="Calibri"/>
              </a:rPr>
              <a:t>How</a:t>
            </a:r>
            <a:r>
              <a:rPr sz="2800" spc="-25" dirty="0">
                <a:latin typeface="Calibri"/>
                <a:cs typeface="Calibri"/>
              </a:rPr>
              <a:t> </a:t>
            </a:r>
            <a:r>
              <a:rPr sz="2800" dirty="0">
                <a:latin typeface="Calibri"/>
                <a:cs typeface="Calibri"/>
              </a:rPr>
              <a:t>can</a:t>
            </a:r>
            <a:r>
              <a:rPr sz="2800" spc="-20" dirty="0">
                <a:latin typeface="Calibri"/>
                <a:cs typeface="Calibri"/>
              </a:rPr>
              <a:t> </a:t>
            </a:r>
            <a:r>
              <a:rPr sz="2800" dirty="0">
                <a:latin typeface="Calibri"/>
                <a:cs typeface="Calibri"/>
              </a:rPr>
              <a:t>a</a:t>
            </a:r>
            <a:r>
              <a:rPr sz="2800" spc="-25" dirty="0">
                <a:latin typeface="Calibri"/>
                <a:cs typeface="Calibri"/>
              </a:rPr>
              <a:t> </a:t>
            </a:r>
            <a:r>
              <a:rPr sz="2800" dirty="0">
                <a:latin typeface="Calibri"/>
                <a:cs typeface="Calibri"/>
              </a:rPr>
              <a:t>user</a:t>
            </a:r>
            <a:r>
              <a:rPr sz="2800" spc="-25" dirty="0">
                <a:latin typeface="Calibri"/>
                <a:cs typeface="Calibri"/>
              </a:rPr>
              <a:t> </a:t>
            </a:r>
            <a:r>
              <a:rPr sz="2800" dirty="0">
                <a:latin typeface="Calibri"/>
                <a:cs typeface="Calibri"/>
              </a:rPr>
              <a:t>run</a:t>
            </a:r>
            <a:r>
              <a:rPr sz="2800" spc="-25" dirty="0">
                <a:latin typeface="Calibri"/>
                <a:cs typeface="Calibri"/>
              </a:rPr>
              <a:t> </a:t>
            </a:r>
            <a:r>
              <a:rPr sz="2800" i="1" dirty="0">
                <a:latin typeface="Calibri"/>
                <a:cs typeface="Calibri"/>
              </a:rPr>
              <a:t>passwd</a:t>
            </a:r>
            <a:r>
              <a:rPr sz="2800" i="1" spc="-25" dirty="0">
                <a:latin typeface="Calibri"/>
                <a:cs typeface="Calibri"/>
              </a:rPr>
              <a:t> </a:t>
            </a:r>
            <a:r>
              <a:rPr sz="2800" dirty="0">
                <a:latin typeface="Calibri"/>
                <a:cs typeface="Calibri"/>
              </a:rPr>
              <a:t>the</a:t>
            </a:r>
            <a:r>
              <a:rPr sz="2800" spc="-30" dirty="0">
                <a:latin typeface="Calibri"/>
                <a:cs typeface="Calibri"/>
              </a:rPr>
              <a:t> </a:t>
            </a:r>
            <a:r>
              <a:rPr sz="2800" dirty="0">
                <a:latin typeface="Calibri"/>
                <a:cs typeface="Calibri"/>
              </a:rPr>
              <a:t>command</a:t>
            </a:r>
            <a:r>
              <a:rPr sz="2800" spc="-20" dirty="0">
                <a:latin typeface="Calibri"/>
                <a:cs typeface="Calibri"/>
              </a:rPr>
              <a:t> </a:t>
            </a:r>
            <a:r>
              <a:rPr sz="2800" dirty="0">
                <a:latin typeface="Calibri"/>
                <a:cs typeface="Calibri"/>
              </a:rPr>
              <a:t>to</a:t>
            </a:r>
            <a:r>
              <a:rPr sz="2800" spc="-25" dirty="0">
                <a:latin typeface="Calibri"/>
                <a:cs typeface="Calibri"/>
              </a:rPr>
              <a:t> </a:t>
            </a:r>
            <a:r>
              <a:rPr sz="2800" dirty="0">
                <a:latin typeface="Calibri"/>
                <a:cs typeface="Calibri"/>
              </a:rPr>
              <a:t>change</a:t>
            </a:r>
            <a:r>
              <a:rPr sz="2800" spc="-30" dirty="0">
                <a:latin typeface="Calibri"/>
                <a:cs typeface="Calibri"/>
              </a:rPr>
              <a:t> </a:t>
            </a:r>
            <a:r>
              <a:rPr sz="2800" dirty="0">
                <a:latin typeface="Calibri"/>
                <a:cs typeface="Calibri"/>
              </a:rPr>
              <a:t>their</a:t>
            </a:r>
            <a:r>
              <a:rPr sz="2800" spc="-25" dirty="0">
                <a:latin typeface="Calibri"/>
                <a:cs typeface="Calibri"/>
              </a:rPr>
              <a:t> </a:t>
            </a:r>
            <a:r>
              <a:rPr sz="2800" dirty="0">
                <a:latin typeface="Calibri"/>
                <a:cs typeface="Calibri"/>
              </a:rPr>
              <a:t>password,</a:t>
            </a:r>
            <a:r>
              <a:rPr sz="2800" spc="-15" dirty="0">
                <a:latin typeface="Calibri"/>
                <a:cs typeface="Calibri"/>
              </a:rPr>
              <a:t> </a:t>
            </a:r>
            <a:r>
              <a:rPr sz="2800" spc="-25" dirty="0">
                <a:latin typeface="Calibri"/>
                <a:cs typeface="Calibri"/>
              </a:rPr>
              <a:t>but </a:t>
            </a:r>
            <a:r>
              <a:rPr sz="2800" dirty="0">
                <a:latin typeface="Calibri"/>
                <a:cs typeface="Calibri"/>
              </a:rPr>
              <a:t>can’t</a:t>
            </a:r>
            <a:r>
              <a:rPr sz="2800" spc="-35" dirty="0">
                <a:latin typeface="Calibri"/>
                <a:cs typeface="Calibri"/>
              </a:rPr>
              <a:t> </a:t>
            </a:r>
            <a:r>
              <a:rPr sz="2800" dirty="0">
                <a:latin typeface="Calibri"/>
                <a:cs typeface="Calibri"/>
              </a:rPr>
              <a:t>access</a:t>
            </a:r>
            <a:r>
              <a:rPr sz="2800" spc="-20" dirty="0">
                <a:latin typeface="Calibri"/>
                <a:cs typeface="Calibri"/>
              </a:rPr>
              <a:t> </a:t>
            </a:r>
            <a:r>
              <a:rPr sz="2800" dirty="0">
                <a:latin typeface="Calibri"/>
                <a:cs typeface="Calibri"/>
              </a:rPr>
              <a:t>the</a:t>
            </a:r>
            <a:r>
              <a:rPr sz="2800" spc="-30" dirty="0">
                <a:latin typeface="Calibri"/>
                <a:cs typeface="Calibri"/>
              </a:rPr>
              <a:t> </a:t>
            </a:r>
            <a:r>
              <a:rPr sz="2800" spc="-10" dirty="0">
                <a:latin typeface="Calibri"/>
                <a:cs typeface="Calibri"/>
              </a:rPr>
              <a:t>/etc/shadow</a:t>
            </a:r>
            <a:r>
              <a:rPr sz="2800" spc="-20" dirty="0">
                <a:latin typeface="Calibri"/>
                <a:cs typeface="Calibri"/>
              </a:rPr>
              <a:t> </a:t>
            </a:r>
            <a:r>
              <a:rPr sz="2800" spc="-10" dirty="0">
                <a:latin typeface="Calibri"/>
                <a:cs typeface="Calibri"/>
              </a:rPr>
              <a:t>file?</a:t>
            </a:r>
            <a:endParaRPr sz="280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140</TotalTime>
  <Words>3976</Words>
  <Application>Microsoft Office PowerPoint</Application>
  <PresentationFormat>Widescreen</PresentationFormat>
  <Paragraphs>386</Paragraphs>
  <Slides>45</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Calibri</vt:lpstr>
      <vt:lpstr>Calibri Light</vt:lpstr>
      <vt:lpstr>Consolas</vt:lpstr>
      <vt:lpstr>Courier New</vt:lpstr>
      <vt:lpstr>Roboto</vt:lpstr>
      <vt:lpstr>Times New Roman</vt:lpstr>
      <vt:lpstr>Office Theme</vt:lpstr>
      <vt:lpstr>Users and Groups</vt:lpstr>
      <vt:lpstr>Users and Groups</vt:lpstr>
      <vt:lpstr>Users and Groups</vt:lpstr>
      <vt:lpstr>Users and Groups</vt:lpstr>
      <vt:lpstr>Users and Groups</vt:lpstr>
      <vt:lpstr>File Permissions</vt:lpstr>
      <vt:lpstr>Security Related Commands</vt:lpstr>
      <vt:lpstr>Privilege Escalation</vt:lpstr>
      <vt:lpstr>Set-uid</vt:lpstr>
      <vt:lpstr>Set-uid</vt:lpstr>
      <vt:lpstr>Set-UID Privileged Programs</vt:lpstr>
      <vt:lpstr>Need for Privileged Programs</vt:lpstr>
      <vt:lpstr>Two-Tier Approach</vt:lpstr>
      <vt:lpstr>Types of Privileged Programs</vt:lpstr>
      <vt:lpstr>Superman Story</vt:lpstr>
      <vt:lpstr>Set-UID Concept</vt:lpstr>
      <vt:lpstr>Set-UID Concept</vt:lpstr>
      <vt:lpstr>Turn a Program into Set-UID</vt:lpstr>
      <vt:lpstr>How it Works</vt:lpstr>
      <vt:lpstr>Example of Set UID</vt:lpstr>
      <vt:lpstr>How to get access to an account later in 10 seconds</vt:lpstr>
      <vt:lpstr>How is Set-UID Secure?</vt:lpstr>
      <vt:lpstr>Attack on Superman</vt:lpstr>
      <vt:lpstr>Attack Surfaces of Set-UID Programs</vt:lpstr>
      <vt:lpstr>Attacks via User Inputs</vt:lpstr>
      <vt:lpstr>Attacks via User Inputs</vt:lpstr>
      <vt:lpstr>Attacks via System Inputs</vt:lpstr>
      <vt:lpstr>Attacks via Environment Variables</vt:lpstr>
      <vt:lpstr>Attacks via Environment Variables</vt:lpstr>
      <vt:lpstr>Attacks via Environment Variables</vt:lpstr>
      <vt:lpstr>Capability Leaking</vt:lpstr>
      <vt:lpstr>Attacks via Capability Leaking: An Example</vt:lpstr>
      <vt:lpstr>Attacks via Capability Leaking (Continued)</vt:lpstr>
      <vt:lpstr>Capability Leaking in OS X – Case Study</vt:lpstr>
      <vt:lpstr>Invoking Programs</vt:lpstr>
      <vt:lpstr>Invoking Programs : Unsafe Approach</vt:lpstr>
      <vt:lpstr>Invoking Programs : Unsafe Approach ( Continued)</vt:lpstr>
      <vt:lpstr>A Note</vt:lpstr>
      <vt:lpstr>Invoking Programs Safely: using execve()</vt:lpstr>
      <vt:lpstr>Invoking Programs Safely ( Continued)</vt:lpstr>
      <vt:lpstr>Additional Consideration</vt:lpstr>
      <vt:lpstr>Invoking External Commands in Other Languages</vt:lpstr>
      <vt:lpstr>Principle of Isolation</vt:lpstr>
      <vt:lpstr>Principle of Least Privilege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Users and Groups</dc:title>
  <cp:lastModifiedBy>Johnson, Demetrius</cp:lastModifiedBy>
  <cp:revision>9</cp:revision>
  <dcterms:created xsi:type="dcterms:W3CDTF">2023-02-06T14:45:00Z</dcterms:created>
  <dcterms:modified xsi:type="dcterms:W3CDTF">2023-02-15T15:08:22Z</dcterms:modified>
</cp:coreProperties>
</file>